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57" r:id="rId2"/>
    <p:sldId id="313" r:id="rId3"/>
    <p:sldId id="334" r:id="rId4"/>
    <p:sldId id="315" r:id="rId5"/>
    <p:sldId id="319" r:id="rId6"/>
    <p:sldId id="335" r:id="rId7"/>
    <p:sldId id="336" r:id="rId8"/>
    <p:sldId id="303" r:id="rId9"/>
    <p:sldId id="348" r:id="rId10"/>
    <p:sldId id="349" r:id="rId11"/>
    <p:sldId id="352" r:id="rId12"/>
    <p:sldId id="350" r:id="rId13"/>
    <p:sldId id="354" r:id="rId14"/>
    <p:sldId id="355" r:id="rId15"/>
    <p:sldId id="328" r:id="rId16"/>
    <p:sldId id="356" r:id="rId17"/>
    <p:sldId id="357" r:id="rId18"/>
    <p:sldId id="358" r:id="rId19"/>
    <p:sldId id="359" r:id="rId20"/>
    <p:sldId id="344" r:id="rId21"/>
    <p:sldId id="309" r:id="rId22"/>
    <p:sldId id="345" r:id="rId23"/>
    <p:sldId id="360" r:id="rId24"/>
    <p:sldId id="346" r:id="rId25"/>
    <p:sldId id="347" r:id="rId26"/>
    <p:sldId id="333"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2" autoAdjust="0"/>
    <p:restoredTop sz="94660"/>
  </p:normalViewPr>
  <p:slideViewPr>
    <p:cSldViewPr>
      <p:cViewPr varScale="1">
        <p:scale>
          <a:sx n="155" d="100"/>
          <a:sy n="155" d="100"/>
        </p:scale>
        <p:origin x="462" y="1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9BBA02-F847-4A62-9EED-96203738623B}" type="datetimeFigureOut">
              <a:rPr lang="zh-CN" altLang="en-US" smtClean="0"/>
              <a:t>2020/3/1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0AF7E4-0997-4F23-887D-AA2A310D60EB}" type="slidenum">
              <a:rPr lang="zh-CN" altLang="en-US" smtClean="0"/>
              <a:t>‹#›</a:t>
            </a:fld>
            <a:endParaRPr lang="zh-CN" altLang="en-US"/>
          </a:p>
        </p:txBody>
      </p:sp>
    </p:spTree>
    <p:extLst>
      <p:ext uri="{BB962C8B-B14F-4D97-AF65-F5344CB8AC3E}">
        <p14:creationId xmlns:p14="http://schemas.microsoft.com/office/powerpoint/2010/main" val="573886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A7F99D-61F1-4DF6-8CA7-85C140DA9BCE}" type="slidenum">
              <a:rPr lang="zh-CN" altLang="en-US" smtClean="0"/>
              <a:t>2</a:t>
            </a:fld>
            <a:endParaRPr lang="zh-CN" altLang="en-US"/>
          </a:p>
        </p:txBody>
      </p:sp>
    </p:spTree>
    <p:extLst>
      <p:ext uri="{BB962C8B-B14F-4D97-AF65-F5344CB8AC3E}">
        <p14:creationId xmlns:p14="http://schemas.microsoft.com/office/powerpoint/2010/main" val="1340704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8" name="日期占位符 27"/>
          <p:cNvSpPr>
            <a:spLocks noGrp="1"/>
          </p:cNvSpPr>
          <p:nvPr>
            <p:ph type="dt" sz="half" idx="10"/>
          </p:nvPr>
        </p:nvSpPr>
        <p:spPr/>
        <p:txBody>
          <a:bodyPr/>
          <a:lstStyle/>
          <a:p>
            <a:fld id="{4E3C7BEF-212C-47AD-B5BE-0427A02A0702}" type="datetimeFigureOut">
              <a:rPr lang="zh-CN" altLang="en-US" smtClean="0">
                <a:solidFill>
                  <a:srgbClr val="D6ECFF"/>
                </a:solidFill>
              </a:rPr>
              <a:pPr/>
              <a:t>2020/3/1</a:t>
            </a:fld>
            <a:endParaRPr lang="zh-CN" altLang="en-US">
              <a:solidFill>
                <a:srgbClr val="D6ECFF"/>
              </a:solidFill>
            </a:endParaRPr>
          </a:p>
        </p:txBody>
      </p:sp>
      <p:sp>
        <p:nvSpPr>
          <p:cNvPr id="17" name="页脚占位符 16"/>
          <p:cNvSpPr>
            <a:spLocks noGrp="1"/>
          </p:cNvSpPr>
          <p:nvPr>
            <p:ph type="ftr" sz="quarter" idx="11"/>
          </p:nvPr>
        </p:nvSpPr>
        <p:spPr/>
        <p:txBody>
          <a:bodyPr/>
          <a:lstStyle/>
          <a:p>
            <a:endParaRPr lang="zh-CN" altLang="en-US">
              <a:solidFill>
                <a:srgbClr val="D6ECFF"/>
              </a:solidFill>
            </a:endParaRPr>
          </a:p>
        </p:txBody>
      </p:sp>
      <p:sp>
        <p:nvSpPr>
          <p:cNvPr id="29" name="灯片编号占位符 28"/>
          <p:cNvSpPr>
            <a:spLocks noGrp="1"/>
          </p:cNvSpPr>
          <p:nvPr>
            <p:ph type="sldNum" sz="quarter" idx="12"/>
          </p:nvPr>
        </p:nvSpPr>
        <p:spPr/>
        <p:txBody>
          <a:bodyPr/>
          <a:lstStyle/>
          <a:p>
            <a:fld id="{BA2DCD74-CAB5-487B-A90A-12123BE5573C}" type="slidenum">
              <a:rPr lang="zh-CN" altLang="en-US" smtClean="0">
                <a:solidFill>
                  <a:srgbClr val="D6ECFF"/>
                </a:solidFill>
              </a:rPr>
              <a:pPr/>
              <a:t>‹#›</a:t>
            </a:fld>
            <a:endParaRPr lang="zh-CN" altLang="en-US">
              <a:solidFill>
                <a:srgbClr val="D6ECFF"/>
              </a:solidFill>
            </a:endParaRPr>
          </a:p>
        </p:txBody>
      </p:sp>
      <p:sp>
        <p:nvSpPr>
          <p:cNvPr id="32" name="矩形 31"/>
          <p:cNvSpPr/>
          <p:nvPr/>
        </p:nvSpPr>
        <p:spPr>
          <a:xfrm>
            <a:off x="0" y="-1"/>
            <a:ext cx="48768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
        <p:nvSpPr>
          <p:cNvPr id="39" name="矩形 38"/>
          <p:cNvSpPr/>
          <p:nvPr/>
        </p:nvSpPr>
        <p:spPr>
          <a:xfrm>
            <a:off x="412744" y="680477"/>
            <a:ext cx="60960"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dirty="0">
              <a:solidFill>
                <a:prstClr val="white"/>
              </a:solidFill>
            </a:endParaRPr>
          </a:p>
        </p:txBody>
      </p:sp>
      <p:sp>
        <p:nvSpPr>
          <p:cNvPr id="40" name="矩形 39"/>
          <p:cNvSpPr/>
          <p:nvPr/>
        </p:nvSpPr>
        <p:spPr>
          <a:xfrm>
            <a:off x="358764"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dirty="0">
              <a:solidFill>
                <a:prstClr val="white"/>
              </a:solidFill>
            </a:endParaRPr>
          </a:p>
        </p:txBody>
      </p:sp>
      <p:sp>
        <p:nvSpPr>
          <p:cNvPr id="41" name="矩形 40"/>
          <p:cNvSpPr/>
          <p:nvPr/>
        </p:nvSpPr>
        <p:spPr>
          <a:xfrm>
            <a:off x="333360" y="680477"/>
            <a:ext cx="1219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
        <p:nvSpPr>
          <p:cNvPr id="42" name="矩形 41"/>
          <p:cNvSpPr/>
          <p:nvPr/>
        </p:nvSpPr>
        <p:spPr>
          <a:xfrm>
            <a:off x="295691" y="680477"/>
            <a:ext cx="1219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dirty="0">
              <a:solidFill>
                <a:prstClr val="white"/>
              </a:solidFill>
            </a:endParaRPr>
          </a:p>
        </p:txBody>
      </p:sp>
      <p:sp>
        <p:nvSpPr>
          <p:cNvPr id="8" name="标题 7"/>
          <p:cNvSpPr>
            <a:spLocks noGrp="1"/>
          </p:cNvSpPr>
          <p:nvPr>
            <p:ph type="ctrTitle"/>
          </p:nvPr>
        </p:nvSpPr>
        <p:spPr>
          <a:xfrm>
            <a:off x="1219200" y="4343400"/>
            <a:ext cx="10363200" cy="1975104"/>
          </a:xfrm>
        </p:spPr>
        <p:txBody>
          <a:bodyPr/>
          <a:lstStyle>
            <a:lvl1pPr marR="9144" algn="l">
              <a:defRPr sz="4000" b="1" cap="all" spc="0" baseline="0">
                <a:effectLst>
                  <a:reflection blurRad="12700" stA="34000" endA="740" endPos="53000" dir="5400000" sy="-100000" algn="bl" rotWithShape="0"/>
                </a:effectLst>
              </a:defRPr>
            </a:lvl1pPr>
            <a:extLst/>
          </a:lstStyle>
          <a:p>
            <a:r>
              <a:rPr kumimoji="0" lang="zh-CN" altLang="en-US" smtClean="0"/>
              <a:t>单击此处编辑母版标题样式</a:t>
            </a:r>
            <a:endParaRPr kumimoji="0" lang="en-US"/>
          </a:p>
        </p:txBody>
      </p:sp>
      <p:sp>
        <p:nvSpPr>
          <p:cNvPr id="9" name="副标题 8"/>
          <p:cNvSpPr>
            <a:spLocks noGrp="1"/>
          </p:cNvSpPr>
          <p:nvPr>
            <p:ph type="subTitle" idx="1"/>
          </p:nvPr>
        </p:nvSpPr>
        <p:spPr>
          <a:xfrm>
            <a:off x="1219200" y="2834640"/>
            <a:ext cx="10363200" cy="1508760"/>
          </a:xfrm>
        </p:spPr>
        <p:txBody>
          <a:bodyPr lIns="100584" tIns="45720" anchor="b"/>
          <a:lstStyle>
            <a:lvl1pPr marL="0" indent="0" algn="l">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zh-CN" altLang="en-US" smtClean="0"/>
              <a:t>单击此处编辑母版副标题样式</a:t>
            </a:r>
            <a:endParaRPr kumimoji="0" lang="en-US"/>
          </a:p>
        </p:txBody>
      </p:sp>
      <p:sp>
        <p:nvSpPr>
          <p:cNvPr id="56" name="矩形 55"/>
          <p:cNvSpPr/>
          <p:nvPr/>
        </p:nvSpPr>
        <p:spPr>
          <a:xfrm>
            <a:off x="340388" y="5047394"/>
            <a:ext cx="97536"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
        <p:nvSpPr>
          <p:cNvPr id="65" name="矩形 64"/>
          <p:cNvSpPr/>
          <p:nvPr/>
        </p:nvSpPr>
        <p:spPr>
          <a:xfrm>
            <a:off x="340388" y="4796819"/>
            <a:ext cx="97536"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
        <p:nvSpPr>
          <p:cNvPr id="66" name="矩形 65"/>
          <p:cNvSpPr/>
          <p:nvPr/>
        </p:nvSpPr>
        <p:spPr>
          <a:xfrm>
            <a:off x="340388" y="4637685"/>
            <a:ext cx="97536"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
        <p:nvSpPr>
          <p:cNvPr id="67" name="矩形 66"/>
          <p:cNvSpPr/>
          <p:nvPr/>
        </p:nvSpPr>
        <p:spPr>
          <a:xfrm>
            <a:off x="340388" y="4542559"/>
            <a:ext cx="97536"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dirty="0">
              <a:solidFill>
                <a:prstClr val="white"/>
              </a:solidFill>
            </a:endParaRPr>
          </a:p>
        </p:txBody>
      </p:sp>
    </p:spTree>
    <p:extLst>
      <p:ext uri="{BB962C8B-B14F-4D97-AF65-F5344CB8AC3E}">
        <p14:creationId xmlns:p14="http://schemas.microsoft.com/office/powerpoint/2010/main" val="5716600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4E3C7BEF-212C-47AD-B5BE-0427A02A0702}" type="datetimeFigureOut">
              <a:rPr lang="zh-CN" altLang="en-US" smtClean="0">
                <a:solidFill>
                  <a:srgbClr val="D6ECFF"/>
                </a:solidFill>
              </a:rPr>
              <a:pPr/>
              <a:t>2020/3/1</a:t>
            </a:fld>
            <a:endParaRPr lang="zh-CN" altLang="en-US">
              <a:solidFill>
                <a:srgbClr val="D6ECFF"/>
              </a:solidFill>
            </a:endParaRPr>
          </a:p>
        </p:txBody>
      </p:sp>
      <p:sp>
        <p:nvSpPr>
          <p:cNvPr id="5" name="页脚占位符 4"/>
          <p:cNvSpPr>
            <a:spLocks noGrp="1"/>
          </p:cNvSpPr>
          <p:nvPr>
            <p:ph type="ftr" sz="quarter" idx="11"/>
          </p:nvPr>
        </p:nvSpPr>
        <p:spPr/>
        <p:txBody>
          <a:bodyPr/>
          <a:lstStyle/>
          <a:p>
            <a:endParaRPr lang="zh-CN" altLang="en-US">
              <a:solidFill>
                <a:srgbClr val="D6ECFF"/>
              </a:solidFill>
            </a:endParaRPr>
          </a:p>
        </p:txBody>
      </p:sp>
      <p:sp>
        <p:nvSpPr>
          <p:cNvPr id="6" name="灯片编号占位符 5"/>
          <p:cNvSpPr>
            <a:spLocks noGrp="1"/>
          </p:cNvSpPr>
          <p:nvPr>
            <p:ph type="sldNum" sz="quarter" idx="12"/>
          </p:nvPr>
        </p:nvSpPr>
        <p:spPr/>
        <p:txBody>
          <a:bodyPr/>
          <a:lstStyle/>
          <a:p>
            <a:fld id="{BA2DCD74-CAB5-487B-A90A-12123BE5573C}" type="slidenum">
              <a:rPr lang="zh-CN" altLang="en-US" smtClean="0">
                <a:solidFill>
                  <a:srgbClr val="D6ECFF"/>
                </a:solidFill>
              </a:rPr>
              <a:pPr/>
              <a:t>‹#›</a:t>
            </a:fld>
            <a:endParaRPr lang="zh-CN" altLang="en-US">
              <a:solidFill>
                <a:srgbClr val="D6ECFF"/>
              </a:solidFill>
            </a:endParaRPr>
          </a:p>
        </p:txBody>
      </p:sp>
    </p:spTree>
    <p:extLst>
      <p:ext uri="{BB962C8B-B14F-4D97-AF65-F5344CB8AC3E}">
        <p14:creationId xmlns:p14="http://schemas.microsoft.com/office/powerpoint/2010/main" val="1551676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0"/>
            <a:ext cx="2641600" cy="5851525"/>
          </a:xfrm>
        </p:spPr>
        <p:txBody>
          <a:bodyPr vert="eaVert" anchor="ct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812800" y="274640"/>
            <a:ext cx="7823200" cy="5851525"/>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4E3C7BEF-212C-47AD-B5BE-0427A02A0702}" type="datetimeFigureOut">
              <a:rPr lang="zh-CN" altLang="en-US" smtClean="0">
                <a:solidFill>
                  <a:srgbClr val="D6ECFF"/>
                </a:solidFill>
              </a:rPr>
              <a:pPr/>
              <a:t>2020/3/1</a:t>
            </a:fld>
            <a:endParaRPr lang="zh-CN" altLang="en-US">
              <a:solidFill>
                <a:srgbClr val="D6ECFF"/>
              </a:solidFill>
            </a:endParaRPr>
          </a:p>
        </p:txBody>
      </p:sp>
      <p:sp>
        <p:nvSpPr>
          <p:cNvPr id="5" name="页脚占位符 4"/>
          <p:cNvSpPr>
            <a:spLocks noGrp="1"/>
          </p:cNvSpPr>
          <p:nvPr>
            <p:ph type="ftr" sz="quarter" idx="11"/>
          </p:nvPr>
        </p:nvSpPr>
        <p:spPr/>
        <p:txBody>
          <a:bodyPr/>
          <a:lstStyle/>
          <a:p>
            <a:endParaRPr lang="zh-CN" altLang="en-US">
              <a:solidFill>
                <a:srgbClr val="D6ECFF"/>
              </a:solidFill>
            </a:endParaRPr>
          </a:p>
        </p:txBody>
      </p:sp>
      <p:sp>
        <p:nvSpPr>
          <p:cNvPr id="6" name="灯片编号占位符 5"/>
          <p:cNvSpPr>
            <a:spLocks noGrp="1"/>
          </p:cNvSpPr>
          <p:nvPr>
            <p:ph type="sldNum" sz="quarter" idx="12"/>
          </p:nvPr>
        </p:nvSpPr>
        <p:spPr/>
        <p:txBody>
          <a:bodyPr/>
          <a:lstStyle/>
          <a:p>
            <a:fld id="{BA2DCD74-CAB5-487B-A90A-12123BE5573C}" type="slidenum">
              <a:rPr lang="zh-CN" altLang="en-US" smtClean="0">
                <a:solidFill>
                  <a:srgbClr val="D6ECFF"/>
                </a:solidFill>
              </a:rPr>
              <a:pPr/>
              <a:t>‹#›</a:t>
            </a:fld>
            <a:endParaRPr lang="zh-CN" altLang="en-US">
              <a:solidFill>
                <a:srgbClr val="D6ECFF"/>
              </a:solidFill>
            </a:endParaRPr>
          </a:p>
        </p:txBody>
      </p:sp>
    </p:spTree>
    <p:extLst>
      <p:ext uri="{BB962C8B-B14F-4D97-AF65-F5344CB8AC3E}">
        <p14:creationId xmlns:p14="http://schemas.microsoft.com/office/powerpoint/2010/main" val="3220540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4E3C7BEF-212C-47AD-B5BE-0427A02A0702}" type="datetimeFigureOut">
              <a:rPr lang="zh-CN" altLang="en-US" smtClean="0">
                <a:solidFill>
                  <a:srgbClr val="D6ECFF"/>
                </a:solidFill>
              </a:rPr>
              <a:pPr/>
              <a:t>2020/3/1</a:t>
            </a:fld>
            <a:endParaRPr lang="zh-CN" altLang="en-US">
              <a:solidFill>
                <a:srgbClr val="D6ECFF"/>
              </a:solidFill>
            </a:endParaRPr>
          </a:p>
        </p:txBody>
      </p:sp>
      <p:sp>
        <p:nvSpPr>
          <p:cNvPr id="5" name="页脚占位符 4"/>
          <p:cNvSpPr>
            <a:spLocks noGrp="1"/>
          </p:cNvSpPr>
          <p:nvPr>
            <p:ph type="ftr" sz="quarter" idx="11"/>
          </p:nvPr>
        </p:nvSpPr>
        <p:spPr/>
        <p:txBody>
          <a:bodyPr/>
          <a:lstStyle/>
          <a:p>
            <a:endParaRPr lang="zh-CN" altLang="en-US">
              <a:solidFill>
                <a:srgbClr val="D6ECFF"/>
              </a:solidFill>
            </a:endParaRPr>
          </a:p>
        </p:txBody>
      </p:sp>
      <p:sp>
        <p:nvSpPr>
          <p:cNvPr id="6" name="灯片编号占位符 5"/>
          <p:cNvSpPr>
            <a:spLocks noGrp="1"/>
          </p:cNvSpPr>
          <p:nvPr>
            <p:ph type="sldNum" sz="quarter" idx="12"/>
          </p:nvPr>
        </p:nvSpPr>
        <p:spPr/>
        <p:txBody>
          <a:bodyPr/>
          <a:lstStyle/>
          <a:p>
            <a:fld id="{BA2DCD74-CAB5-487B-A90A-12123BE5573C}" type="slidenum">
              <a:rPr lang="zh-CN" altLang="en-US" smtClean="0">
                <a:solidFill>
                  <a:srgbClr val="D6ECFF"/>
                </a:solidFill>
              </a:rPr>
              <a:pPr/>
              <a:t>‹#›</a:t>
            </a:fld>
            <a:endParaRPr lang="zh-CN" altLang="en-US">
              <a:solidFill>
                <a:srgbClr val="D6ECFF"/>
              </a:solidFill>
            </a:endParaRPr>
          </a:p>
        </p:txBody>
      </p:sp>
    </p:spTree>
    <p:extLst>
      <p:ext uri="{BB962C8B-B14F-4D97-AF65-F5344CB8AC3E}">
        <p14:creationId xmlns:p14="http://schemas.microsoft.com/office/powerpoint/2010/main" val="3878654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4" name="任意多边形 13"/>
          <p:cNvSpPr>
            <a:spLocks/>
          </p:cNvSpPr>
          <p:nvPr/>
        </p:nvSpPr>
        <p:spPr bwMode="auto">
          <a:xfrm>
            <a:off x="6438603" y="1073888"/>
            <a:ext cx="5762848" cy="579120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p>
            <a:endParaRPr lang="en-US" sz="1800">
              <a:solidFill>
                <a:prstClr val="white"/>
              </a:solidFill>
            </a:endParaRPr>
          </a:p>
        </p:txBody>
      </p:sp>
      <p:sp>
        <p:nvSpPr>
          <p:cNvPr id="15" name="任意多边形 14"/>
          <p:cNvSpPr>
            <a:spLocks/>
          </p:cNvSpPr>
          <p:nvPr/>
        </p:nvSpPr>
        <p:spPr bwMode="auto">
          <a:xfrm>
            <a:off x="498621" y="0"/>
            <a:ext cx="7352715" cy="6615332"/>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p>
            <a:endParaRPr lang="en-US" sz="1800">
              <a:solidFill>
                <a:prstClr val="white"/>
              </a:solidFill>
            </a:endParaRPr>
          </a:p>
        </p:txBody>
      </p:sp>
      <p:sp>
        <p:nvSpPr>
          <p:cNvPr id="13" name="任意多边形 12"/>
          <p:cNvSpPr>
            <a:spLocks/>
          </p:cNvSpPr>
          <p:nvPr/>
        </p:nvSpPr>
        <p:spPr bwMode="auto">
          <a:xfrm rot="5236414">
            <a:off x="6635304" y="1285480"/>
            <a:ext cx="4114800" cy="158496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sz="1800">
              <a:solidFill>
                <a:prstClr val="white"/>
              </a:solidFill>
            </a:endParaRPr>
          </a:p>
        </p:txBody>
      </p:sp>
      <p:sp>
        <p:nvSpPr>
          <p:cNvPr id="16" name="任意多边形 15"/>
          <p:cNvSpPr>
            <a:spLocks/>
          </p:cNvSpPr>
          <p:nvPr/>
        </p:nvSpPr>
        <p:spPr bwMode="auto">
          <a:xfrm>
            <a:off x="7924800" y="0"/>
            <a:ext cx="3657600" cy="426720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sz="1800">
              <a:solidFill>
                <a:prstClr val="white"/>
              </a:solidFill>
            </a:endParaRPr>
          </a:p>
        </p:txBody>
      </p:sp>
      <p:sp>
        <p:nvSpPr>
          <p:cNvPr id="17" name="任意多边形 16"/>
          <p:cNvSpPr>
            <a:spLocks/>
          </p:cNvSpPr>
          <p:nvPr/>
        </p:nvSpPr>
        <p:spPr bwMode="auto">
          <a:xfrm>
            <a:off x="7924800" y="4267200"/>
            <a:ext cx="4267200" cy="11430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sz="1800">
              <a:solidFill>
                <a:prstClr val="white"/>
              </a:solidFill>
            </a:endParaRPr>
          </a:p>
        </p:txBody>
      </p:sp>
      <p:sp>
        <p:nvSpPr>
          <p:cNvPr id="18" name="任意多边形 17"/>
          <p:cNvSpPr>
            <a:spLocks/>
          </p:cNvSpPr>
          <p:nvPr/>
        </p:nvSpPr>
        <p:spPr bwMode="auto">
          <a:xfrm>
            <a:off x="7924800" y="0"/>
            <a:ext cx="1828800" cy="426720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sz="1800">
              <a:solidFill>
                <a:prstClr val="white"/>
              </a:solidFill>
            </a:endParaRPr>
          </a:p>
        </p:txBody>
      </p:sp>
      <p:sp>
        <p:nvSpPr>
          <p:cNvPr id="19" name="任意多边形 18"/>
          <p:cNvSpPr>
            <a:spLocks/>
          </p:cNvSpPr>
          <p:nvPr/>
        </p:nvSpPr>
        <p:spPr bwMode="auto">
          <a:xfrm>
            <a:off x="7931152" y="4246564"/>
            <a:ext cx="2787649" cy="2611437"/>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sz="1800">
              <a:solidFill>
                <a:prstClr val="white"/>
              </a:solidFill>
            </a:endParaRPr>
          </a:p>
        </p:txBody>
      </p:sp>
      <p:sp>
        <p:nvSpPr>
          <p:cNvPr id="20" name="任意多边形 19"/>
          <p:cNvSpPr>
            <a:spLocks/>
          </p:cNvSpPr>
          <p:nvPr/>
        </p:nvSpPr>
        <p:spPr bwMode="auto">
          <a:xfrm>
            <a:off x="7924800" y="4267200"/>
            <a:ext cx="2133600" cy="25908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sz="1800">
              <a:solidFill>
                <a:prstClr val="white"/>
              </a:solidFill>
            </a:endParaRPr>
          </a:p>
        </p:txBody>
      </p:sp>
      <p:sp>
        <p:nvSpPr>
          <p:cNvPr id="21" name="任意多边形 20"/>
          <p:cNvSpPr>
            <a:spLocks/>
          </p:cNvSpPr>
          <p:nvPr/>
        </p:nvSpPr>
        <p:spPr bwMode="auto">
          <a:xfrm>
            <a:off x="7924800" y="1371600"/>
            <a:ext cx="4267200" cy="289560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sz="1800">
              <a:solidFill>
                <a:prstClr val="white"/>
              </a:solidFill>
            </a:endParaRPr>
          </a:p>
        </p:txBody>
      </p:sp>
      <p:sp>
        <p:nvSpPr>
          <p:cNvPr id="22" name="任意多边形 21"/>
          <p:cNvSpPr>
            <a:spLocks/>
          </p:cNvSpPr>
          <p:nvPr/>
        </p:nvSpPr>
        <p:spPr bwMode="auto">
          <a:xfrm>
            <a:off x="7924800" y="1752600"/>
            <a:ext cx="4267200" cy="25146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sz="1800">
              <a:solidFill>
                <a:prstClr val="white"/>
              </a:solidFill>
            </a:endParaRPr>
          </a:p>
        </p:txBody>
      </p:sp>
      <p:sp>
        <p:nvSpPr>
          <p:cNvPr id="23" name="任意多边形 22"/>
          <p:cNvSpPr>
            <a:spLocks/>
          </p:cNvSpPr>
          <p:nvPr/>
        </p:nvSpPr>
        <p:spPr bwMode="auto">
          <a:xfrm>
            <a:off x="1320800" y="4267200"/>
            <a:ext cx="6604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sz="1800">
              <a:solidFill>
                <a:prstClr val="white"/>
              </a:solidFill>
            </a:endParaRPr>
          </a:p>
        </p:txBody>
      </p:sp>
      <p:sp>
        <p:nvSpPr>
          <p:cNvPr id="24" name="任意多边形 23"/>
          <p:cNvSpPr>
            <a:spLocks/>
          </p:cNvSpPr>
          <p:nvPr/>
        </p:nvSpPr>
        <p:spPr bwMode="auto">
          <a:xfrm>
            <a:off x="711200" y="4267200"/>
            <a:ext cx="7112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sz="1800">
              <a:solidFill>
                <a:prstClr val="white"/>
              </a:solidFill>
            </a:endParaRPr>
          </a:p>
        </p:txBody>
      </p:sp>
      <p:sp>
        <p:nvSpPr>
          <p:cNvPr id="25" name="任意多边形 24"/>
          <p:cNvSpPr>
            <a:spLocks/>
          </p:cNvSpPr>
          <p:nvPr/>
        </p:nvSpPr>
        <p:spPr bwMode="auto">
          <a:xfrm>
            <a:off x="489099" y="2438400"/>
            <a:ext cx="7518400" cy="18288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sz="1800">
              <a:solidFill>
                <a:prstClr val="white"/>
              </a:solidFill>
            </a:endParaRPr>
          </a:p>
        </p:txBody>
      </p:sp>
      <p:sp>
        <p:nvSpPr>
          <p:cNvPr id="26" name="任意多边形 25"/>
          <p:cNvSpPr>
            <a:spLocks/>
          </p:cNvSpPr>
          <p:nvPr/>
        </p:nvSpPr>
        <p:spPr bwMode="auto">
          <a:xfrm>
            <a:off x="489099" y="2133600"/>
            <a:ext cx="7518400" cy="213360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sz="1800">
              <a:solidFill>
                <a:prstClr val="white"/>
              </a:solidFill>
            </a:endParaRPr>
          </a:p>
        </p:txBody>
      </p:sp>
      <p:sp>
        <p:nvSpPr>
          <p:cNvPr id="27" name="任意多边形 26"/>
          <p:cNvSpPr>
            <a:spLocks/>
          </p:cNvSpPr>
          <p:nvPr/>
        </p:nvSpPr>
        <p:spPr bwMode="auto">
          <a:xfrm>
            <a:off x="6096000" y="4267200"/>
            <a:ext cx="1828800" cy="259080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sz="1800">
              <a:solidFill>
                <a:prstClr val="white"/>
              </a:solidFill>
            </a:endParaRPr>
          </a:p>
        </p:txBody>
      </p:sp>
      <p:sp>
        <p:nvSpPr>
          <p:cNvPr id="3" name="文本占位符 2"/>
          <p:cNvSpPr>
            <a:spLocks noGrp="1"/>
          </p:cNvSpPr>
          <p:nvPr>
            <p:ph type="body" idx="1"/>
          </p:nvPr>
        </p:nvSpPr>
        <p:spPr>
          <a:xfrm>
            <a:off x="942536" y="1351672"/>
            <a:ext cx="7624064" cy="977486"/>
          </a:xfrm>
        </p:spPr>
        <p:txBody>
          <a:bodyPr lIns="82296" tIns="45720" bIns="0" anchor="t"/>
          <a:lstStyle>
            <a:lvl1pPr marL="54864" indent="0">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p>
            <a:fld id="{4E3C7BEF-212C-47AD-B5BE-0427A02A0702}" type="datetimeFigureOut">
              <a:rPr lang="zh-CN" altLang="en-US" smtClean="0">
                <a:solidFill>
                  <a:srgbClr val="D6ECFF"/>
                </a:solidFill>
              </a:rPr>
              <a:pPr/>
              <a:t>2020/3/1</a:t>
            </a:fld>
            <a:endParaRPr lang="zh-CN" altLang="en-US">
              <a:solidFill>
                <a:srgbClr val="D6ECFF"/>
              </a:solidFill>
            </a:endParaRPr>
          </a:p>
        </p:txBody>
      </p:sp>
      <p:sp>
        <p:nvSpPr>
          <p:cNvPr id="5" name="页脚占位符 4"/>
          <p:cNvSpPr>
            <a:spLocks noGrp="1"/>
          </p:cNvSpPr>
          <p:nvPr>
            <p:ph type="ftr" sz="quarter" idx="11"/>
          </p:nvPr>
        </p:nvSpPr>
        <p:spPr/>
        <p:txBody>
          <a:bodyPr/>
          <a:lstStyle/>
          <a:p>
            <a:endParaRPr lang="zh-CN" altLang="en-US">
              <a:solidFill>
                <a:srgbClr val="D6ECFF"/>
              </a:solidFill>
            </a:endParaRPr>
          </a:p>
        </p:txBody>
      </p:sp>
      <p:sp>
        <p:nvSpPr>
          <p:cNvPr id="6" name="灯片编号占位符 5"/>
          <p:cNvSpPr>
            <a:spLocks noGrp="1"/>
          </p:cNvSpPr>
          <p:nvPr>
            <p:ph type="sldNum" sz="quarter" idx="12"/>
          </p:nvPr>
        </p:nvSpPr>
        <p:spPr/>
        <p:txBody>
          <a:bodyPr/>
          <a:lstStyle/>
          <a:p>
            <a:fld id="{BA2DCD74-CAB5-487B-A90A-12123BE5573C}" type="slidenum">
              <a:rPr lang="zh-CN" altLang="en-US" smtClean="0">
                <a:solidFill>
                  <a:srgbClr val="D6ECFF"/>
                </a:solidFill>
              </a:rPr>
              <a:pPr/>
              <a:t>‹#›</a:t>
            </a:fld>
            <a:endParaRPr lang="zh-CN" altLang="en-US">
              <a:solidFill>
                <a:srgbClr val="D6ECFF"/>
              </a:solidFill>
            </a:endParaRPr>
          </a:p>
        </p:txBody>
      </p:sp>
      <p:sp>
        <p:nvSpPr>
          <p:cNvPr id="7" name="矩形 6"/>
          <p:cNvSpPr/>
          <p:nvPr/>
        </p:nvSpPr>
        <p:spPr>
          <a:xfrm>
            <a:off x="484213" y="402265"/>
            <a:ext cx="1133856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
        <p:nvSpPr>
          <p:cNvPr id="2" name="标题 1"/>
          <p:cNvSpPr>
            <a:spLocks noGrp="1"/>
          </p:cNvSpPr>
          <p:nvPr>
            <p:ph type="title"/>
          </p:nvPr>
        </p:nvSpPr>
        <p:spPr>
          <a:xfrm>
            <a:off x="942536" y="512064"/>
            <a:ext cx="10875264" cy="777240"/>
          </a:xfrm>
        </p:spPr>
        <p:txBody>
          <a:bodyPr tIns="64008"/>
          <a:lstStyle>
            <a:lvl1pPr algn="l">
              <a:buNone/>
              <a:defRPr sz="3800" b="0" cap="none" spc="-150" baseline="0"/>
            </a:lvl1pPr>
            <a:extLst/>
          </a:lstStyle>
          <a:p>
            <a:r>
              <a:rPr kumimoji="0" lang="zh-CN" altLang="en-US" smtClean="0"/>
              <a:t>单击此处编辑母版标题样式</a:t>
            </a:r>
            <a:endParaRPr kumimoji="0" lang="en-US"/>
          </a:p>
        </p:txBody>
      </p:sp>
      <p:sp>
        <p:nvSpPr>
          <p:cNvPr id="8" name="矩形 7"/>
          <p:cNvSpPr/>
          <p:nvPr/>
        </p:nvSpPr>
        <p:spPr>
          <a:xfrm flipH="1">
            <a:off x="495384"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dirty="0">
              <a:solidFill>
                <a:prstClr val="white"/>
              </a:solidFill>
            </a:endParaRPr>
          </a:p>
        </p:txBody>
      </p:sp>
      <p:sp>
        <p:nvSpPr>
          <p:cNvPr id="9" name="矩形 8"/>
          <p:cNvSpPr/>
          <p:nvPr/>
        </p:nvSpPr>
        <p:spPr>
          <a:xfrm flipH="1">
            <a:off x="548145"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dirty="0">
              <a:solidFill>
                <a:prstClr val="white"/>
              </a:solidFill>
            </a:endParaRPr>
          </a:p>
        </p:txBody>
      </p:sp>
      <p:sp>
        <p:nvSpPr>
          <p:cNvPr id="10" name="矩形 9"/>
          <p:cNvSpPr/>
          <p:nvPr/>
        </p:nvSpPr>
        <p:spPr>
          <a:xfrm flipH="1">
            <a:off x="597933" y="680477"/>
            <a:ext cx="1219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
        <p:nvSpPr>
          <p:cNvPr id="11" name="矩形 10"/>
          <p:cNvSpPr/>
          <p:nvPr/>
        </p:nvSpPr>
        <p:spPr>
          <a:xfrm flipH="1">
            <a:off x="635603" y="680477"/>
            <a:ext cx="1219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dirty="0">
              <a:solidFill>
                <a:prstClr val="white"/>
              </a:solidFill>
            </a:endParaRPr>
          </a:p>
        </p:txBody>
      </p:sp>
      <p:sp>
        <p:nvSpPr>
          <p:cNvPr id="12" name="矩形 11"/>
          <p:cNvSpPr/>
          <p:nvPr/>
        </p:nvSpPr>
        <p:spPr>
          <a:xfrm>
            <a:off x="667304" y="680477"/>
            <a:ext cx="48768"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dirty="0">
              <a:solidFill>
                <a:prstClr val="white"/>
              </a:solidFill>
            </a:endParaRPr>
          </a:p>
        </p:txBody>
      </p:sp>
    </p:spTree>
    <p:extLst>
      <p:ext uri="{BB962C8B-B14F-4D97-AF65-F5344CB8AC3E}">
        <p14:creationId xmlns:p14="http://schemas.microsoft.com/office/powerpoint/2010/main" val="35643348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512064"/>
            <a:ext cx="10972800" cy="914400"/>
          </a:xfrm>
        </p:spPr>
        <p:txBody>
          <a:bodyPr/>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619125" y="1770502"/>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6207125" y="1770502"/>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4E3C7BEF-212C-47AD-B5BE-0427A02A0702}" type="datetimeFigureOut">
              <a:rPr lang="zh-CN" altLang="en-US" smtClean="0">
                <a:solidFill>
                  <a:srgbClr val="D6ECFF"/>
                </a:solidFill>
              </a:rPr>
              <a:pPr/>
              <a:t>2020/3/1</a:t>
            </a:fld>
            <a:endParaRPr lang="zh-CN" altLang="en-US">
              <a:solidFill>
                <a:srgbClr val="D6ECFF"/>
              </a:solidFill>
            </a:endParaRPr>
          </a:p>
        </p:txBody>
      </p:sp>
      <p:sp>
        <p:nvSpPr>
          <p:cNvPr id="6" name="页脚占位符 5"/>
          <p:cNvSpPr>
            <a:spLocks noGrp="1"/>
          </p:cNvSpPr>
          <p:nvPr>
            <p:ph type="ftr" sz="quarter" idx="11"/>
          </p:nvPr>
        </p:nvSpPr>
        <p:spPr/>
        <p:txBody>
          <a:bodyPr/>
          <a:lstStyle/>
          <a:p>
            <a:endParaRPr lang="zh-CN" altLang="en-US">
              <a:solidFill>
                <a:srgbClr val="D6ECFF"/>
              </a:solidFill>
            </a:endParaRPr>
          </a:p>
        </p:txBody>
      </p:sp>
      <p:sp>
        <p:nvSpPr>
          <p:cNvPr id="7" name="灯片编号占位符 6"/>
          <p:cNvSpPr>
            <a:spLocks noGrp="1"/>
          </p:cNvSpPr>
          <p:nvPr>
            <p:ph type="sldNum" sz="quarter" idx="12"/>
          </p:nvPr>
        </p:nvSpPr>
        <p:spPr/>
        <p:txBody>
          <a:bodyPr/>
          <a:lstStyle/>
          <a:p>
            <a:fld id="{BA2DCD74-CAB5-487B-A90A-12123BE5573C}" type="slidenum">
              <a:rPr lang="zh-CN" altLang="en-US" smtClean="0">
                <a:solidFill>
                  <a:srgbClr val="D6ECFF"/>
                </a:solidFill>
              </a:rPr>
              <a:pPr/>
              <a:t>‹#›</a:t>
            </a:fld>
            <a:endParaRPr lang="zh-CN" altLang="en-US">
              <a:solidFill>
                <a:srgbClr val="D6ECFF"/>
              </a:solidFill>
            </a:endParaRPr>
          </a:p>
        </p:txBody>
      </p:sp>
    </p:spTree>
    <p:extLst>
      <p:ext uri="{BB962C8B-B14F-4D97-AF65-F5344CB8AC3E}">
        <p14:creationId xmlns:p14="http://schemas.microsoft.com/office/powerpoint/2010/main" val="2183165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5" name="矩形 24"/>
          <p:cNvSpPr/>
          <p:nvPr/>
        </p:nvSpPr>
        <p:spPr>
          <a:xfrm>
            <a:off x="0" y="402266"/>
            <a:ext cx="11822773"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
        <p:nvSpPr>
          <p:cNvPr id="2" name="标题 1"/>
          <p:cNvSpPr>
            <a:spLocks noGrp="1"/>
          </p:cNvSpPr>
          <p:nvPr>
            <p:ph type="title"/>
          </p:nvPr>
        </p:nvSpPr>
        <p:spPr>
          <a:xfrm>
            <a:off x="673099" y="512064"/>
            <a:ext cx="10363200" cy="914400"/>
          </a:xfrm>
        </p:spPr>
        <p:txBody>
          <a:bodyPr anchor="t"/>
          <a:lstStyle>
            <a:lvl1pPr>
              <a:defRPr sz="4000"/>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609600" y="1809750"/>
            <a:ext cx="5386917"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6193368" y="1809750"/>
            <a:ext cx="5389033"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5" name="内容占位符 4"/>
          <p:cNvSpPr>
            <a:spLocks noGrp="1"/>
          </p:cNvSpPr>
          <p:nvPr>
            <p:ph sz="quarter" idx="2"/>
          </p:nvPr>
        </p:nvSpPr>
        <p:spPr>
          <a:xfrm>
            <a:off x="609600" y="2459037"/>
            <a:ext cx="5386917"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6193368" y="2459037"/>
            <a:ext cx="5389033"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p>
            <a:fld id="{4E3C7BEF-212C-47AD-B5BE-0427A02A0702}" type="datetimeFigureOut">
              <a:rPr lang="zh-CN" altLang="en-US" smtClean="0">
                <a:solidFill>
                  <a:srgbClr val="D6ECFF"/>
                </a:solidFill>
              </a:rPr>
              <a:pPr/>
              <a:t>2020/3/1</a:t>
            </a:fld>
            <a:endParaRPr lang="zh-CN" altLang="en-US">
              <a:solidFill>
                <a:srgbClr val="D6ECFF"/>
              </a:solidFill>
            </a:endParaRPr>
          </a:p>
        </p:txBody>
      </p:sp>
      <p:sp>
        <p:nvSpPr>
          <p:cNvPr id="8" name="页脚占位符 7"/>
          <p:cNvSpPr>
            <a:spLocks noGrp="1"/>
          </p:cNvSpPr>
          <p:nvPr>
            <p:ph type="ftr" sz="quarter" idx="11"/>
          </p:nvPr>
        </p:nvSpPr>
        <p:spPr/>
        <p:txBody>
          <a:bodyPr/>
          <a:lstStyle/>
          <a:p>
            <a:endParaRPr lang="zh-CN" altLang="en-US">
              <a:solidFill>
                <a:srgbClr val="D6ECFF"/>
              </a:solidFill>
            </a:endParaRPr>
          </a:p>
        </p:txBody>
      </p:sp>
      <p:sp>
        <p:nvSpPr>
          <p:cNvPr id="9" name="灯片编号占位符 8"/>
          <p:cNvSpPr>
            <a:spLocks noGrp="1"/>
          </p:cNvSpPr>
          <p:nvPr>
            <p:ph type="sldNum" sz="quarter" idx="12"/>
          </p:nvPr>
        </p:nvSpPr>
        <p:spPr/>
        <p:txBody>
          <a:bodyPr/>
          <a:lstStyle/>
          <a:p>
            <a:fld id="{BA2DCD74-CAB5-487B-A90A-12123BE5573C}" type="slidenum">
              <a:rPr lang="zh-CN" altLang="en-US" smtClean="0">
                <a:solidFill>
                  <a:srgbClr val="D6ECFF"/>
                </a:solidFill>
              </a:rPr>
              <a:pPr/>
              <a:t>‹#›</a:t>
            </a:fld>
            <a:endParaRPr lang="zh-CN" altLang="en-US">
              <a:solidFill>
                <a:srgbClr val="D6ECFF"/>
              </a:solidFill>
            </a:endParaRPr>
          </a:p>
        </p:txBody>
      </p:sp>
      <p:sp>
        <p:nvSpPr>
          <p:cNvPr id="16" name="矩形 15"/>
          <p:cNvSpPr/>
          <p:nvPr/>
        </p:nvSpPr>
        <p:spPr>
          <a:xfrm>
            <a:off x="117053" y="680477"/>
            <a:ext cx="60960"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dirty="0">
              <a:solidFill>
                <a:prstClr val="white"/>
              </a:solidFill>
            </a:endParaRPr>
          </a:p>
        </p:txBody>
      </p:sp>
      <p:sp>
        <p:nvSpPr>
          <p:cNvPr id="17" name="矩形 16"/>
          <p:cNvSpPr/>
          <p:nvPr/>
        </p:nvSpPr>
        <p:spPr>
          <a:xfrm>
            <a:off x="63073"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dirty="0">
              <a:solidFill>
                <a:prstClr val="white"/>
              </a:solidFill>
            </a:endParaRPr>
          </a:p>
        </p:txBody>
      </p:sp>
      <p:sp>
        <p:nvSpPr>
          <p:cNvPr id="18" name="矩形 17"/>
          <p:cNvSpPr/>
          <p:nvPr/>
        </p:nvSpPr>
        <p:spPr>
          <a:xfrm>
            <a:off x="37669" y="680477"/>
            <a:ext cx="1219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
        <p:nvSpPr>
          <p:cNvPr id="19" name="矩形 18"/>
          <p:cNvSpPr/>
          <p:nvPr/>
        </p:nvSpPr>
        <p:spPr>
          <a:xfrm>
            <a:off x="0" y="680477"/>
            <a:ext cx="1219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dirty="0">
              <a:solidFill>
                <a:prstClr val="white"/>
              </a:solidFill>
            </a:endParaRPr>
          </a:p>
        </p:txBody>
      </p:sp>
      <p:sp>
        <p:nvSpPr>
          <p:cNvPr id="20" name="矩形 19"/>
          <p:cNvSpPr/>
          <p:nvPr/>
        </p:nvSpPr>
        <p:spPr>
          <a:xfrm flipH="1">
            <a:off x="199693"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dirty="0">
              <a:solidFill>
                <a:prstClr val="white"/>
              </a:solidFill>
            </a:endParaRPr>
          </a:p>
        </p:txBody>
      </p:sp>
      <p:sp>
        <p:nvSpPr>
          <p:cNvPr id="21" name="矩形 20"/>
          <p:cNvSpPr/>
          <p:nvPr/>
        </p:nvSpPr>
        <p:spPr>
          <a:xfrm flipH="1">
            <a:off x="252455"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dirty="0">
              <a:solidFill>
                <a:prstClr val="white"/>
              </a:solidFill>
            </a:endParaRPr>
          </a:p>
        </p:txBody>
      </p:sp>
      <p:sp>
        <p:nvSpPr>
          <p:cNvPr id="22" name="矩形 21"/>
          <p:cNvSpPr/>
          <p:nvPr/>
        </p:nvSpPr>
        <p:spPr>
          <a:xfrm flipH="1">
            <a:off x="302243" y="680477"/>
            <a:ext cx="1219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
        <p:nvSpPr>
          <p:cNvPr id="29" name="矩形 28"/>
          <p:cNvSpPr/>
          <p:nvPr/>
        </p:nvSpPr>
        <p:spPr>
          <a:xfrm flipH="1">
            <a:off x="339912" y="680477"/>
            <a:ext cx="1219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dirty="0">
              <a:solidFill>
                <a:prstClr val="white"/>
              </a:solidFill>
            </a:endParaRPr>
          </a:p>
        </p:txBody>
      </p:sp>
      <p:sp>
        <p:nvSpPr>
          <p:cNvPr id="30" name="矩形 29"/>
          <p:cNvSpPr/>
          <p:nvPr/>
        </p:nvSpPr>
        <p:spPr>
          <a:xfrm>
            <a:off x="371613" y="680477"/>
            <a:ext cx="48768"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dirty="0">
              <a:solidFill>
                <a:prstClr val="white"/>
              </a:solidFill>
            </a:endParaRPr>
          </a:p>
        </p:txBody>
      </p:sp>
    </p:spTree>
    <p:extLst>
      <p:ext uri="{BB962C8B-B14F-4D97-AF65-F5344CB8AC3E}">
        <p14:creationId xmlns:p14="http://schemas.microsoft.com/office/powerpoint/2010/main" val="32261766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219200" y="512064"/>
            <a:ext cx="10363200" cy="914400"/>
          </a:xfrm>
        </p:spPr>
        <p:txBody>
          <a:bodyPr/>
          <a:lstStyle>
            <a:lvl1pPr>
              <a:defRPr sz="4000" cap="none" baseline="0"/>
            </a:lvl1pPr>
            <a:extLst/>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4E3C7BEF-212C-47AD-B5BE-0427A02A0702}" type="datetimeFigureOut">
              <a:rPr lang="zh-CN" altLang="en-US" smtClean="0">
                <a:solidFill>
                  <a:srgbClr val="D6ECFF"/>
                </a:solidFill>
              </a:rPr>
              <a:pPr/>
              <a:t>2020/3/1</a:t>
            </a:fld>
            <a:endParaRPr lang="zh-CN" altLang="en-US">
              <a:solidFill>
                <a:srgbClr val="D6ECFF"/>
              </a:solidFill>
            </a:endParaRPr>
          </a:p>
        </p:txBody>
      </p:sp>
      <p:sp>
        <p:nvSpPr>
          <p:cNvPr id="4" name="页脚占位符 3"/>
          <p:cNvSpPr>
            <a:spLocks noGrp="1"/>
          </p:cNvSpPr>
          <p:nvPr>
            <p:ph type="ftr" sz="quarter" idx="11"/>
          </p:nvPr>
        </p:nvSpPr>
        <p:spPr/>
        <p:txBody>
          <a:bodyPr/>
          <a:lstStyle/>
          <a:p>
            <a:endParaRPr lang="zh-CN" altLang="en-US">
              <a:solidFill>
                <a:srgbClr val="D6ECFF"/>
              </a:solidFill>
            </a:endParaRPr>
          </a:p>
        </p:txBody>
      </p:sp>
      <p:sp>
        <p:nvSpPr>
          <p:cNvPr id="5" name="灯片编号占位符 4"/>
          <p:cNvSpPr>
            <a:spLocks noGrp="1"/>
          </p:cNvSpPr>
          <p:nvPr>
            <p:ph type="sldNum" sz="quarter" idx="12"/>
          </p:nvPr>
        </p:nvSpPr>
        <p:spPr/>
        <p:txBody>
          <a:bodyPr/>
          <a:lstStyle/>
          <a:p>
            <a:fld id="{BA2DCD74-CAB5-487B-A90A-12123BE5573C}" type="slidenum">
              <a:rPr lang="zh-CN" altLang="en-US" smtClean="0">
                <a:solidFill>
                  <a:srgbClr val="D6ECFF"/>
                </a:solidFill>
              </a:rPr>
              <a:pPr/>
              <a:t>‹#›</a:t>
            </a:fld>
            <a:endParaRPr lang="zh-CN" altLang="en-US">
              <a:solidFill>
                <a:srgbClr val="D6ECFF"/>
              </a:solidFill>
            </a:endParaRPr>
          </a:p>
        </p:txBody>
      </p:sp>
    </p:spTree>
    <p:extLst>
      <p:ext uri="{BB962C8B-B14F-4D97-AF65-F5344CB8AC3E}">
        <p14:creationId xmlns:p14="http://schemas.microsoft.com/office/powerpoint/2010/main" val="23591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E3C7BEF-212C-47AD-B5BE-0427A02A0702}" type="datetimeFigureOut">
              <a:rPr lang="zh-CN" altLang="en-US" smtClean="0">
                <a:solidFill>
                  <a:srgbClr val="D6ECFF"/>
                </a:solidFill>
              </a:rPr>
              <a:pPr/>
              <a:t>2020/3/1</a:t>
            </a:fld>
            <a:endParaRPr lang="zh-CN" altLang="en-US">
              <a:solidFill>
                <a:srgbClr val="D6ECFF"/>
              </a:solidFill>
            </a:endParaRPr>
          </a:p>
        </p:txBody>
      </p:sp>
      <p:sp>
        <p:nvSpPr>
          <p:cNvPr id="3" name="页脚占位符 2"/>
          <p:cNvSpPr>
            <a:spLocks noGrp="1"/>
          </p:cNvSpPr>
          <p:nvPr>
            <p:ph type="ftr" sz="quarter" idx="11"/>
          </p:nvPr>
        </p:nvSpPr>
        <p:spPr/>
        <p:txBody>
          <a:bodyPr/>
          <a:lstStyle/>
          <a:p>
            <a:endParaRPr lang="zh-CN" altLang="en-US">
              <a:solidFill>
                <a:srgbClr val="D6ECFF"/>
              </a:solidFill>
            </a:endParaRPr>
          </a:p>
        </p:txBody>
      </p:sp>
      <p:sp>
        <p:nvSpPr>
          <p:cNvPr id="4" name="灯片编号占位符 3"/>
          <p:cNvSpPr>
            <a:spLocks noGrp="1"/>
          </p:cNvSpPr>
          <p:nvPr>
            <p:ph type="sldNum" sz="quarter" idx="12"/>
          </p:nvPr>
        </p:nvSpPr>
        <p:spPr/>
        <p:txBody>
          <a:bodyPr/>
          <a:lstStyle/>
          <a:p>
            <a:fld id="{BA2DCD74-CAB5-487B-A90A-12123BE5573C}" type="slidenum">
              <a:rPr lang="zh-CN" altLang="en-US" smtClean="0">
                <a:solidFill>
                  <a:srgbClr val="D6ECFF"/>
                </a:solidFill>
              </a:rPr>
              <a:pPr/>
              <a:t>‹#›</a:t>
            </a:fld>
            <a:endParaRPr lang="zh-CN" altLang="en-US">
              <a:solidFill>
                <a:srgbClr val="D6ECFF"/>
              </a:solidFill>
            </a:endParaRPr>
          </a:p>
        </p:txBody>
      </p:sp>
    </p:spTree>
    <p:extLst>
      <p:ext uri="{BB962C8B-B14F-4D97-AF65-F5344CB8AC3E}">
        <p14:creationId xmlns:p14="http://schemas.microsoft.com/office/powerpoint/2010/main" val="2821253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914400" y="273050"/>
            <a:ext cx="10972800" cy="1162050"/>
          </a:xfrm>
        </p:spPr>
        <p:txBody>
          <a:bodyPr anchor="ctr"/>
          <a:lstStyle>
            <a:lvl1pPr algn="l">
              <a:buNone/>
              <a:defRPr sz="3600" b="0"/>
            </a:lvl1pPr>
            <a:extLst/>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914400" y="1435100"/>
            <a:ext cx="3352800" cy="45720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eaLnBrk="1" latinLnBrk="0" hangingPunct="1"/>
            <a:r>
              <a:rPr kumimoji="0" lang="zh-CN" altLang="en-US" smtClean="0"/>
              <a:t>单击此处编辑母版文本样式</a:t>
            </a:r>
          </a:p>
        </p:txBody>
      </p:sp>
      <p:sp>
        <p:nvSpPr>
          <p:cNvPr id="4" name="内容占位符 3"/>
          <p:cNvSpPr>
            <a:spLocks noGrp="1"/>
          </p:cNvSpPr>
          <p:nvPr>
            <p:ph sz="half" idx="1"/>
          </p:nvPr>
        </p:nvSpPr>
        <p:spPr>
          <a:xfrm>
            <a:off x="4572000" y="1435100"/>
            <a:ext cx="7315200"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4E3C7BEF-212C-47AD-B5BE-0427A02A0702}" type="datetimeFigureOut">
              <a:rPr lang="zh-CN" altLang="en-US" smtClean="0">
                <a:solidFill>
                  <a:srgbClr val="D6ECFF"/>
                </a:solidFill>
              </a:rPr>
              <a:pPr/>
              <a:t>2020/3/1</a:t>
            </a:fld>
            <a:endParaRPr lang="zh-CN" altLang="en-US">
              <a:solidFill>
                <a:srgbClr val="D6ECFF"/>
              </a:solidFill>
            </a:endParaRPr>
          </a:p>
        </p:txBody>
      </p:sp>
      <p:sp>
        <p:nvSpPr>
          <p:cNvPr id="6" name="页脚占位符 5"/>
          <p:cNvSpPr>
            <a:spLocks noGrp="1"/>
          </p:cNvSpPr>
          <p:nvPr>
            <p:ph type="ftr" sz="quarter" idx="11"/>
          </p:nvPr>
        </p:nvSpPr>
        <p:spPr/>
        <p:txBody>
          <a:bodyPr/>
          <a:lstStyle/>
          <a:p>
            <a:endParaRPr lang="zh-CN" altLang="en-US">
              <a:solidFill>
                <a:srgbClr val="D6ECFF"/>
              </a:solidFill>
            </a:endParaRPr>
          </a:p>
        </p:txBody>
      </p:sp>
      <p:sp>
        <p:nvSpPr>
          <p:cNvPr id="7" name="灯片编号占位符 6"/>
          <p:cNvSpPr>
            <a:spLocks noGrp="1"/>
          </p:cNvSpPr>
          <p:nvPr>
            <p:ph type="sldNum" sz="quarter" idx="12"/>
          </p:nvPr>
        </p:nvSpPr>
        <p:spPr/>
        <p:txBody>
          <a:bodyPr/>
          <a:lstStyle/>
          <a:p>
            <a:fld id="{BA2DCD74-CAB5-487B-A90A-12123BE5573C}" type="slidenum">
              <a:rPr lang="zh-CN" altLang="en-US" smtClean="0">
                <a:solidFill>
                  <a:srgbClr val="D6ECFF"/>
                </a:solidFill>
              </a:rPr>
              <a:pPr/>
              <a:t>‹#›</a:t>
            </a:fld>
            <a:endParaRPr lang="zh-CN" altLang="en-US">
              <a:solidFill>
                <a:srgbClr val="D6ECFF"/>
              </a:solidFill>
            </a:endParaRPr>
          </a:p>
        </p:txBody>
      </p:sp>
    </p:spTree>
    <p:extLst>
      <p:ext uri="{BB962C8B-B14F-4D97-AF65-F5344CB8AC3E}">
        <p14:creationId xmlns:p14="http://schemas.microsoft.com/office/powerpoint/2010/main" val="182706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矩形 7"/>
          <p:cNvSpPr/>
          <p:nvPr/>
        </p:nvSpPr>
        <p:spPr>
          <a:xfrm>
            <a:off x="490709" y="0"/>
            <a:ext cx="11704320" cy="1878037"/>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cxnSp>
        <p:nvCxnSpPr>
          <p:cNvPr id="9" name="直接连接符 8"/>
          <p:cNvCxnSpPr/>
          <p:nvPr/>
        </p:nvCxnSpPr>
        <p:spPr>
          <a:xfrm flipV="1">
            <a:off x="484260" y="1885028"/>
            <a:ext cx="11710163"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10" name="组合 9"/>
          <p:cNvGrpSpPr/>
          <p:nvPr/>
        </p:nvGrpSpPr>
        <p:grpSpPr>
          <a:xfrm rot="5400000">
            <a:off x="11374903" y="1197789"/>
            <a:ext cx="132763" cy="171288"/>
            <a:chOff x="6668087" y="1297746"/>
            <a:chExt cx="161840" cy="156602"/>
          </a:xfrm>
        </p:grpSpPr>
        <p:cxnSp>
          <p:nvCxnSpPr>
            <p:cNvPr id="15" name="直接连接符 14"/>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直接连接符 15"/>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直接连接符 16"/>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标题 1"/>
          <p:cNvSpPr>
            <a:spLocks noGrp="1"/>
          </p:cNvSpPr>
          <p:nvPr>
            <p:ph type="title"/>
          </p:nvPr>
        </p:nvSpPr>
        <p:spPr bwMode="grayWhite">
          <a:xfrm>
            <a:off x="1219200" y="441252"/>
            <a:ext cx="9144000" cy="701749"/>
          </a:xfrm>
        </p:spPr>
        <p:txBody>
          <a:bodyPr anchor="b"/>
          <a:lstStyle>
            <a:lvl1pPr algn="l">
              <a:buNone/>
              <a:defRPr sz="2100" b="0"/>
            </a:lvl1pPr>
            <a:extLst/>
          </a:lstStyle>
          <a:p>
            <a:r>
              <a:rPr kumimoji="0" lang="zh-CN" altLang="en-US" smtClean="0"/>
              <a:t>单击此处编辑母版标题样式</a:t>
            </a:r>
            <a:endParaRPr kumimoji="0" lang="en-US"/>
          </a:p>
        </p:txBody>
      </p:sp>
      <p:sp>
        <p:nvSpPr>
          <p:cNvPr id="3" name="图片占位符 2"/>
          <p:cNvSpPr>
            <a:spLocks noGrp="1"/>
          </p:cNvSpPr>
          <p:nvPr>
            <p:ph type="pic" idx="1"/>
          </p:nvPr>
        </p:nvSpPr>
        <p:spPr>
          <a:xfrm>
            <a:off x="490709" y="1893781"/>
            <a:ext cx="11704320" cy="4960144"/>
          </a:xfrm>
          <a:solidFill>
            <a:schemeClr val="bg2"/>
          </a:solidFill>
        </p:spPr>
        <p:txBody>
          <a:bodyPr/>
          <a:lstStyle>
            <a:lvl1pPr marL="0" indent="0">
              <a:buNone/>
              <a:defRPr sz="3200"/>
            </a:lvl1pPr>
            <a:extLst/>
          </a:lstStyle>
          <a:p>
            <a:r>
              <a:rPr kumimoji="0" lang="zh-CN" altLang="en-US" smtClean="0"/>
              <a:t>单击图标添加图片</a:t>
            </a:r>
            <a:endParaRPr kumimoji="0" lang="en-US"/>
          </a:p>
        </p:txBody>
      </p:sp>
      <p:sp>
        <p:nvSpPr>
          <p:cNvPr id="4" name="文本占位符 3"/>
          <p:cNvSpPr>
            <a:spLocks noGrp="1"/>
          </p:cNvSpPr>
          <p:nvPr>
            <p:ph type="body" sz="half" idx="2"/>
          </p:nvPr>
        </p:nvSpPr>
        <p:spPr bwMode="grayWhite">
          <a:xfrm>
            <a:off x="1219200" y="1150144"/>
            <a:ext cx="9144000" cy="685800"/>
          </a:xfrm>
        </p:spPr>
        <p:txBody>
          <a:bodyPr/>
          <a:lstStyle>
            <a:lvl1pPr marL="27432" indent="0">
              <a:spcBef>
                <a:spcPts val="0"/>
              </a:spcBef>
              <a:buNone/>
              <a:defRPr sz="1400">
                <a:solidFill>
                  <a:srgbClr val="FFFFFF"/>
                </a:solidFill>
              </a:defRPr>
            </a:lvl1pPr>
            <a:lvl2pPr>
              <a:defRPr sz="1200"/>
            </a:lvl2pPr>
            <a:lvl3pPr>
              <a:defRPr sz="1000"/>
            </a:lvl3pPr>
            <a:lvl4pPr>
              <a:defRPr sz="900"/>
            </a:lvl4pPr>
            <a:lvl5pPr>
              <a:defRPr sz="900"/>
            </a:lvl5pPr>
            <a:extLst/>
          </a:lstStyle>
          <a:p>
            <a:pPr lvl="0" eaLnBrk="1" latinLnBrk="0" hangingPunct="1"/>
            <a:r>
              <a:rPr kumimoji="0" lang="zh-CN" altLang="en-US" smtClean="0"/>
              <a:t>单击此处编辑母版文本样式</a:t>
            </a:r>
          </a:p>
        </p:txBody>
      </p:sp>
      <p:grpSp>
        <p:nvGrpSpPr>
          <p:cNvPr id="14" name="组合 13"/>
          <p:cNvGrpSpPr/>
          <p:nvPr/>
        </p:nvGrpSpPr>
        <p:grpSpPr>
          <a:xfrm rot="5400000">
            <a:off x="11578103" y="1350189"/>
            <a:ext cx="132763" cy="171288"/>
            <a:chOff x="6668087" y="1297746"/>
            <a:chExt cx="161840" cy="156602"/>
          </a:xfrm>
        </p:grpSpPr>
        <p:cxnSp>
          <p:nvCxnSpPr>
            <p:cNvPr id="11" name="直接连接符 10"/>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 name="直接连接符 11"/>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直接连接符 12"/>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8" name="组合 17"/>
          <p:cNvGrpSpPr/>
          <p:nvPr/>
        </p:nvGrpSpPr>
        <p:grpSpPr>
          <a:xfrm rot="5400000">
            <a:off x="11115579" y="1453352"/>
            <a:ext cx="132763" cy="171288"/>
            <a:chOff x="6668087" y="1297746"/>
            <a:chExt cx="161840" cy="156602"/>
          </a:xfrm>
        </p:grpSpPr>
        <p:cxnSp>
          <p:nvCxnSpPr>
            <p:cNvPr id="19" name="直接连接符 18"/>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 name="直接连接符 19"/>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5" name="日期占位符 4"/>
          <p:cNvSpPr>
            <a:spLocks noGrp="1"/>
          </p:cNvSpPr>
          <p:nvPr>
            <p:ph type="dt" sz="half" idx="10"/>
          </p:nvPr>
        </p:nvSpPr>
        <p:spPr>
          <a:xfrm>
            <a:off x="8636000" y="55499"/>
            <a:ext cx="2844800" cy="365125"/>
          </a:xfrm>
        </p:spPr>
        <p:txBody>
          <a:bodyPr/>
          <a:lstStyle/>
          <a:p>
            <a:fld id="{4E3C7BEF-212C-47AD-B5BE-0427A02A0702}" type="datetimeFigureOut">
              <a:rPr lang="zh-CN" altLang="en-US" smtClean="0">
                <a:solidFill>
                  <a:srgbClr val="D6ECFF"/>
                </a:solidFill>
              </a:rPr>
              <a:pPr/>
              <a:t>2020/3/1</a:t>
            </a:fld>
            <a:endParaRPr lang="zh-CN" altLang="en-US">
              <a:solidFill>
                <a:srgbClr val="D6ECFF"/>
              </a:solidFill>
            </a:endParaRPr>
          </a:p>
        </p:txBody>
      </p:sp>
      <p:sp>
        <p:nvSpPr>
          <p:cNvPr id="6" name="页脚占位符 5"/>
          <p:cNvSpPr>
            <a:spLocks noGrp="1"/>
          </p:cNvSpPr>
          <p:nvPr>
            <p:ph type="ftr" sz="quarter" idx="11"/>
          </p:nvPr>
        </p:nvSpPr>
        <p:spPr>
          <a:xfrm>
            <a:off x="1219200" y="55499"/>
            <a:ext cx="7416800" cy="365125"/>
          </a:xfrm>
        </p:spPr>
        <p:txBody>
          <a:bodyPr/>
          <a:lstStyle/>
          <a:p>
            <a:endParaRPr lang="zh-CN" altLang="en-US">
              <a:solidFill>
                <a:srgbClr val="D6ECFF"/>
              </a:solidFill>
            </a:endParaRPr>
          </a:p>
        </p:txBody>
      </p:sp>
      <p:sp>
        <p:nvSpPr>
          <p:cNvPr id="7" name="灯片编号占位符 6"/>
          <p:cNvSpPr>
            <a:spLocks noGrp="1"/>
          </p:cNvSpPr>
          <p:nvPr>
            <p:ph type="sldNum" sz="quarter" idx="12"/>
          </p:nvPr>
        </p:nvSpPr>
        <p:spPr>
          <a:xfrm>
            <a:off x="11480800" y="55499"/>
            <a:ext cx="609600" cy="365125"/>
          </a:xfrm>
        </p:spPr>
        <p:txBody>
          <a:bodyPr/>
          <a:lstStyle/>
          <a:p>
            <a:fld id="{BA2DCD74-CAB5-487B-A90A-12123BE5573C}" type="slidenum">
              <a:rPr lang="zh-CN" altLang="en-US" smtClean="0">
                <a:solidFill>
                  <a:srgbClr val="D6ECFF"/>
                </a:solidFill>
              </a:rPr>
              <a:pPr/>
              <a:t>‹#›</a:t>
            </a:fld>
            <a:endParaRPr lang="zh-CN" altLang="en-US">
              <a:solidFill>
                <a:srgbClr val="D6ECFF"/>
              </a:solidFill>
            </a:endParaRPr>
          </a:p>
        </p:txBody>
      </p:sp>
    </p:spTree>
    <p:extLst>
      <p:ext uri="{BB962C8B-B14F-4D97-AF65-F5344CB8AC3E}">
        <p14:creationId xmlns:p14="http://schemas.microsoft.com/office/powerpoint/2010/main" val="3569413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矩形 6"/>
          <p:cNvSpPr/>
          <p:nvPr/>
        </p:nvSpPr>
        <p:spPr>
          <a:xfrm>
            <a:off x="0" y="-1"/>
            <a:ext cx="48768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
        <p:nvSpPr>
          <p:cNvPr id="8" name="矩形 7"/>
          <p:cNvSpPr/>
          <p:nvPr/>
        </p:nvSpPr>
        <p:spPr>
          <a:xfrm>
            <a:off x="340388" y="5047394"/>
            <a:ext cx="97536"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
        <p:nvSpPr>
          <p:cNvPr id="9" name="矩形 8"/>
          <p:cNvSpPr/>
          <p:nvPr/>
        </p:nvSpPr>
        <p:spPr>
          <a:xfrm>
            <a:off x="340388" y="4796819"/>
            <a:ext cx="97536"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
        <p:nvSpPr>
          <p:cNvPr id="10" name="矩形 9"/>
          <p:cNvSpPr/>
          <p:nvPr/>
        </p:nvSpPr>
        <p:spPr>
          <a:xfrm>
            <a:off x="340388" y="4637685"/>
            <a:ext cx="97536"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
        <p:nvSpPr>
          <p:cNvPr id="11" name="矩形 10"/>
          <p:cNvSpPr/>
          <p:nvPr/>
        </p:nvSpPr>
        <p:spPr>
          <a:xfrm>
            <a:off x="340388" y="4542559"/>
            <a:ext cx="97536"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dirty="0">
              <a:solidFill>
                <a:prstClr val="white"/>
              </a:solidFill>
            </a:endParaRPr>
          </a:p>
        </p:txBody>
      </p:sp>
      <p:sp>
        <p:nvSpPr>
          <p:cNvPr id="12" name="矩形 11"/>
          <p:cNvSpPr/>
          <p:nvPr/>
        </p:nvSpPr>
        <p:spPr>
          <a:xfrm>
            <a:off x="412744" y="680477"/>
            <a:ext cx="60960"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dirty="0">
              <a:solidFill>
                <a:prstClr val="white"/>
              </a:solidFill>
            </a:endParaRPr>
          </a:p>
        </p:txBody>
      </p:sp>
      <p:sp>
        <p:nvSpPr>
          <p:cNvPr id="15" name="矩形 14"/>
          <p:cNvSpPr/>
          <p:nvPr/>
        </p:nvSpPr>
        <p:spPr>
          <a:xfrm>
            <a:off x="358764" y="680477"/>
            <a:ext cx="36576"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dirty="0">
              <a:solidFill>
                <a:prstClr val="white"/>
              </a:solidFill>
            </a:endParaRPr>
          </a:p>
        </p:txBody>
      </p:sp>
      <p:sp>
        <p:nvSpPr>
          <p:cNvPr id="16" name="矩形 15"/>
          <p:cNvSpPr/>
          <p:nvPr/>
        </p:nvSpPr>
        <p:spPr>
          <a:xfrm>
            <a:off x="333360" y="680477"/>
            <a:ext cx="12192"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
        <p:nvSpPr>
          <p:cNvPr id="17" name="矩形 16"/>
          <p:cNvSpPr/>
          <p:nvPr/>
        </p:nvSpPr>
        <p:spPr>
          <a:xfrm>
            <a:off x="295691" y="680477"/>
            <a:ext cx="12192"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dirty="0">
              <a:solidFill>
                <a:prstClr val="white"/>
              </a:solidFill>
            </a:endParaRPr>
          </a:p>
        </p:txBody>
      </p:sp>
      <p:sp>
        <p:nvSpPr>
          <p:cNvPr id="22" name="标题占位符 21"/>
          <p:cNvSpPr>
            <a:spLocks noGrp="1"/>
          </p:cNvSpPr>
          <p:nvPr>
            <p:ph type="title"/>
          </p:nvPr>
        </p:nvSpPr>
        <p:spPr>
          <a:xfrm>
            <a:off x="1219200" y="512064"/>
            <a:ext cx="10363200" cy="914400"/>
          </a:xfrm>
          <a:prstGeom prst="rect">
            <a:avLst/>
          </a:prstGeom>
        </p:spPr>
        <p:txBody>
          <a:bodyPr vert="horz" anchor="t">
            <a:noAutofit/>
          </a:bodyPr>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1219200" y="1783560"/>
            <a:ext cx="10363200" cy="4572000"/>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4" name="日期占位符 13"/>
          <p:cNvSpPr>
            <a:spLocks noGrp="1"/>
          </p:cNvSpPr>
          <p:nvPr>
            <p:ph type="dt" sz="half" idx="2"/>
          </p:nvPr>
        </p:nvSpPr>
        <p:spPr>
          <a:xfrm>
            <a:off x="8636000" y="6416676"/>
            <a:ext cx="2844800" cy="365125"/>
          </a:xfrm>
          <a:prstGeom prst="rect">
            <a:avLst/>
          </a:prstGeom>
        </p:spPr>
        <p:txBody>
          <a:bodyPr vert="horz" anchor="b"/>
          <a:lstStyle>
            <a:lvl1pPr algn="l" eaLnBrk="1" latinLnBrk="0" hangingPunct="1">
              <a:defRPr kumimoji="0" sz="1100">
                <a:solidFill>
                  <a:schemeClr val="tx2"/>
                </a:solidFill>
              </a:defRPr>
            </a:lvl1pPr>
            <a:extLst/>
          </a:lstStyle>
          <a:p>
            <a:fld id="{4E3C7BEF-212C-47AD-B5BE-0427A02A0702}" type="datetimeFigureOut">
              <a:rPr lang="zh-CN" altLang="en-US" smtClean="0">
                <a:solidFill>
                  <a:srgbClr val="D6ECFF"/>
                </a:solidFill>
              </a:rPr>
              <a:pPr/>
              <a:t>2020/3/1</a:t>
            </a:fld>
            <a:endParaRPr lang="zh-CN" altLang="en-US">
              <a:solidFill>
                <a:srgbClr val="D6ECFF"/>
              </a:solidFill>
            </a:endParaRPr>
          </a:p>
        </p:txBody>
      </p:sp>
      <p:sp>
        <p:nvSpPr>
          <p:cNvPr id="3" name="页脚占位符 2"/>
          <p:cNvSpPr>
            <a:spLocks noGrp="1"/>
          </p:cNvSpPr>
          <p:nvPr>
            <p:ph type="ftr" sz="quarter" idx="3"/>
          </p:nvPr>
        </p:nvSpPr>
        <p:spPr>
          <a:xfrm>
            <a:off x="1219200" y="6416676"/>
            <a:ext cx="7416800" cy="365125"/>
          </a:xfrm>
          <a:prstGeom prst="rect">
            <a:avLst/>
          </a:prstGeom>
        </p:spPr>
        <p:txBody>
          <a:bodyPr vert="horz" anchor="b"/>
          <a:lstStyle>
            <a:lvl1pPr algn="r" eaLnBrk="1" latinLnBrk="0" hangingPunct="1">
              <a:defRPr kumimoji="0" sz="1100">
                <a:solidFill>
                  <a:schemeClr val="tx2"/>
                </a:solidFill>
              </a:defRPr>
            </a:lvl1pPr>
            <a:extLst/>
          </a:lstStyle>
          <a:p>
            <a:endParaRPr lang="zh-CN" altLang="en-US">
              <a:solidFill>
                <a:srgbClr val="D6ECFF"/>
              </a:solidFill>
            </a:endParaRPr>
          </a:p>
        </p:txBody>
      </p:sp>
      <p:sp>
        <p:nvSpPr>
          <p:cNvPr id="23" name="灯片编号占位符 22"/>
          <p:cNvSpPr>
            <a:spLocks noGrp="1"/>
          </p:cNvSpPr>
          <p:nvPr>
            <p:ph type="sldNum" sz="quarter" idx="4"/>
          </p:nvPr>
        </p:nvSpPr>
        <p:spPr>
          <a:xfrm>
            <a:off x="11480800" y="6416676"/>
            <a:ext cx="609600" cy="365125"/>
          </a:xfrm>
          <a:prstGeom prst="rect">
            <a:avLst/>
          </a:prstGeom>
        </p:spPr>
        <p:txBody>
          <a:bodyPr vert="horz" anchor="b"/>
          <a:lstStyle>
            <a:lvl1pPr algn="l" eaLnBrk="1" latinLnBrk="0" hangingPunct="1">
              <a:defRPr kumimoji="0" sz="1200">
                <a:solidFill>
                  <a:schemeClr val="tx2"/>
                </a:solidFill>
              </a:defRPr>
            </a:lvl1pPr>
            <a:extLst/>
          </a:lstStyle>
          <a:p>
            <a:fld id="{BA2DCD74-CAB5-487B-A90A-12123BE5573C}" type="slidenum">
              <a:rPr lang="zh-CN" altLang="en-US" smtClean="0">
                <a:solidFill>
                  <a:srgbClr val="D6ECFF"/>
                </a:solidFill>
              </a:rPr>
              <a:pPr/>
              <a:t>‹#›</a:t>
            </a:fld>
            <a:endParaRPr lang="zh-CN" altLang="en-US">
              <a:solidFill>
                <a:srgbClr val="D6ECFF"/>
              </a:solidFill>
            </a:endParaRPr>
          </a:p>
        </p:txBody>
      </p:sp>
    </p:spTree>
    <p:extLst>
      <p:ext uri="{BB962C8B-B14F-4D97-AF65-F5344CB8AC3E}">
        <p14:creationId xmlns:p14="http://schemas.microsoft.com/office/powerpoint/2010/main" val="232516985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p:titleStyle>
    <p:body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suzhan@ucas.ac.cn"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pPr algn="ctr"/>
            <a:r>
              <a:rPr lang="zh-CN" altLang="en-US" dirty="0" smtClean="0"/>
              <a:t>全球</a:t>
            </a:r>
            <a:r>
              <a:rPr lang="zh-CN" altLang="en-US" dirty="0"/>
              <a:t>史</a:t>
            </a:r>
            <a:r>
              <a:rPr lang="en-US" altLang="zh-CN" dirty="0" smtClean="0"/>
              <a:t/>
            </a:r>
            <a:br>
              <a:rPr lang="en-US" altLang="zh-CN" dirty="0" smtClean="0"/>
            </a:br>
            <a:r>
              <a:rPr lang="zh-CN" altLang="en-US" dirty="0" smtClean="0"/>
              <a:t>第六讲 中世纪</a:t>
            </a:r>
            <a:endParaRPr lang="zh-CN" altLang="en-US" dirty="0"/>
          </a:p>
        </p:txBody>
      </p:sp>
      <p:sp>
        <p:nvSpPr>
          <p:cNvPr id="3" name="副标题 2"/>
          <p:cNvSpPr>
            <a:spLocks noGrp="1"/>
          </p:cNvSpPr>
          <p:nvPr>
            <p:ph type="subTitle" idx="1"/>
          </p:nvPr>
        </p:nvSpPr>
        <p:spPr/>
        <p:txBody>
          <a:bodyPr/>
          <a:lstStyle/>
          <a:p>
            <a:r>
              <a:rPr lang="zh-CN" altLang="en-US" dirty="0"/>
              <a:t>中国科学院大学</a:t>
            </a:r>
            <a:r>
              <a:rPr lang="en-US" altLang="zh-CN" dirty="0" smtClean="0"/>
              <a:t>2020</a:t>
            </a:r>
            <a:r>
              <a:rPr lang="zh-CN" altLang="en-US" dirty="0" smtClean="0"/>
              <a:t>年</a:t>
            </a:r>
            <a:r>
              <a:rPr lang="zh-CN" altLang="en-US" dirty="0"/>
              <a:t>春</a:t>
            </a:r>
            <a:r>
              <a:rPr lang="zh-CN" altLang="en-US" dirty="0" smtClean="0"/>
              <a:t>季</a:t>
            </a:r>
            <a:r>
              <a:rPr lang="zh-CN" altLang="en-US" dirty="0"/>
              <a:t>学期</a:t>
            </a:r>
          </a:p>
        </p:txBody>
      </p:sp>
      <p:pic>
        <p:nvPicPr>
          <p:cNvPr id="1030"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b="16565"/>
          <a:stretch/>
        </p:blipFill>
        <p:spPr bwMode="auto">
          <a:xfrm>
            <a:off x="4583832" y="45228"/>
            <a:ext cx="3189734" cy="38931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82719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二、中世纪分期（西欧）</a:t>
            </a:r>
            <a:endParaRPr lang="zh-SG" altLang="en-US" dirty="0"/>
          </a:p>
        </p:txBody>
      </p:sp>
      <p:sp>
        <p:nvSpPr>
          <p:cNvPr id="3" name="内容占位符 2"/>
          <p:cNvSpPr>
            <a:spLocks noGrp="1"/>
          </p:cNvSpPr>
          <p:nvPr>
            <p:ph idx="1"/>
          </p:nvPr>
        </p:nvSpPr>
        <p:spPr>
          <a:xfrm>
            <a:off x="1219200" y="1628800"/>
            <a:ext cx="10781456" cy="5184576"/>
          </a:xfrm>
        </p:spPr>
        <p:txBody>
          <a:bodyPr>
            <a:normAutofit/>
          </a:bodyPr>
          <a:lstStyle/>
          <a:p>
            <a:r>
              <a:rPr lang="zh-CN" altLang="en-US" dirty="0"/>
              <a:t>晚期（</a:t>
            </a:r>
            <a:r>
              <a:rPr lang="en-US" altLang="zh-CN" dirty="0"/>
              <a:t>1300-1500</a:t>
            </a:r>
            <a:r>
              <a:rPr lang="zh-CN" altLang="en-US" dirty="0" smtClean="0"/>
              <a:t>）：危机与变革</a:t>
            </a:r>
            <a:endParaRPr lang="en-US" altLang="zh-CN" dirty="0"/>
          </a:p>
          <a:p>
            <a:pPr lvl="1"/>
            <a:r>
              <a:rPr lang="zh-CN" altLang="en-US" dirty="0"/>
              <a:t>旧世界的倾颓</a:t>
            </a:r>
            <a:endParaRPr lang="en-US" altLang="zh-CN" dirty="0"/>
          </a:p>
          <a:p>
            <a:pPr lvl="2"/>
            <a:r>
              <a:rPr lang="zh-CN" altLang="en-US" dirty="0" smtClean="0"/>
              <a:t>大饥荒（</a:t>
            </a:r>
            <a:r>
              <a:rPr lang="en-US" altLang="zh-CN" dirty="0" smtClean="0"/>
              <a:t>1315-1317</a:t>
            </a:r>
            <a:r>
              <a:rPr lang="zh-CN" altLang="en-US" dirty="0" smtClean="0"/>
              <a:t>）：马尔萨斯陷阱；粮食</a:t>
            </a:r>
            <a:r>
              <a:rPr lang="en-US" altLang="zh-CN" dirty="0" smtClean="0"/>
              <a:t>-</a:t>
            </a:r>
            <a:r>
              <a:rPr lang="zh-CN" altLang="en-US" dirty="0" smtClean="0"/>
              <a:t>人口平衡处于临界态</a:t>
            </a:r>
            <a:endParaRPr lang="en-US" altLang="zh-CN" dirty="0" smtClean="0"/>
          </a:p>
          <a:p>
            <a:pPr lvl="2"/>
            <a:r>
              <a:rPr lang="zh-CN" altLang="en-US" dirty="0" smtClean="0"/>
              <a:t>大瘟疫（</a:t>
            </a:r>
            <a:r>
              <a:rPr lang="en-US" altLang="zh-CN" dirty="0" smtClean="0"/>
              <a:t>1347-1353</a:t>
            </a:r>
            <a:r>
              <a:rPr lang="zh-CN" altLang="en-US" dirty="0" smtClean="0"/>
              <a:t>）：人口密度</a:t>
            </a:r>
            <a:r>
              <a:rPr lang="zh-CN" altLang="en-US" dirty="0" smtClean="0">
                <a:latin typeface="Calibri" panose="020F0502020204030204" pitchFamily="34" charset="0"/>
              </a:rPr>
              <a:t>↑；</a:t>
            </a:r>
            <a:r>
              <a:rPr lang="zh-CN" altLang="en-US" dirty="0" smtClean="0"/>
              <a:t>城市化；欧亚联系</a:t>
            </a:r>
            <a:r>
              <a:rPr lang="zh-CN" altLang="en-US" dirty="0" smtClean="0">
                <a:latin typeface="Calibri" panose="020F0502020204030204" pitchFamily="34" charset="0"/>
              </a:rPr>
              <a:t>↑</a:t>
            </a:r>
            <a:endParaRPr lang="en-US" altLang="zh-CN" dirty="0" smtClean="0"/>
          </a:p>
          <a:p>
            <a:pPr lvl="2"/>
            <a:r>
              <a:rPr lang="zh-CN" altLang="en-US" dirty="0" smtClean="0"/>
              <a:t>亚维农之囚（</a:t>
            </a:r>
            <a:r>
              <a:rPr lang="zh-SG" altLang="en-US" dirty="0"/>
              <a:t> </a:t>
            </a:r>
            <a:r>
              <a:rPr lang="en-US" altLang="zh-SG" dirty="0"/>
              <a:t>1309-1377 </a:t>
            </a:r>
            <a:r>
              <a:rPr lang="zh-CN" altLang="en-US" dirty="0" smtClean="0"/>
              <a:t>）和天主教</a:t>
            </a:r>
            <a:r>
              <a:rPr lang="zh-CN" altLang="en-US" dirty="0"/>
              <a:t>大</a:t>
            </a:r>
            <a:r>
              <a:rPr lang="zh-CN" altLang="en-US" dirty="0" smtClean="0"/>
              <a:t>分裂（</a:t>
            </a:r>
            <a:r>
              <a:rPr lang="en-US" altLang="zh-CN" dirty="0" smtClean="0"/>
              <a:t>1378-1417</a:t>
            </a:r>
            <a:r>
              <a:rPr lang="zh-CN" altLang="en-US" dirty="0" smtClean="0"/>
              <a:t>）</a:t>
            </a:r>
            <a:endParaRPr lang="en-US" altLang="zh-CN" dirty="0" smtClean="0"/>
          </a:p>
          <a:p>
            <a:pPr lvl="3"/>
            <a:r>
              <a:rPr lang="zh-CN" altLang="en-US" dirty="0" smtClean="0"/>
              <a:t>世俗强权的成长对旧秩序的动摇；教会</a:t>
            </a:r>
            <a:r>
              <a:rPr lang="zh-CN" altLang="en-US" dirty="0"/>
              <a:t>内部</a:t>
            </a:r>
            <a:r>
              <a:rPr lang="zh-CN" altLang="en-US" dirty="0" smtClean="0"/>
              <a:t>的腐败与矛盾</a:t>
            </a:r>
            <a:endParaRPr lang="en-US" altLang="zh-CN" dirty="0"/>
          </a:p>
          <a:p>
            <a:pPr lvl="2"/>
            <a:r>
              <a:rPr lang="zh-CN" altLang="en-US" dirty="0"/>
              <a:t>君士坦丁堡陷落（</a:t>
            </a:r>
            <a:r>
              <a:rPr lang="en-US" altLang="zh-CN" dirty="0"/>
              <a:t>1453</a:t>
            </a:r>
            <a:r>
              <a:rPr lang="zh-CN" altLang="en-US" dirty="0" smtClean="0"/>
              <a:t>）：欧洲安全格局的改变；欧亚联系加深的后果</a:t>
            </a:r>
            <a:endParaRPr lang="en-US" altLang="zh-SG" dirty="0"/>
          </a:p>
          <a:p>
            <a:pPr lvl="1"/>
            <a:r>
              <a:rPr lang="zh-CN" altLang="en-US" dirty="0"/>
              <a:t>新时代的</a:t>
            </a:r>
            <a:r>
              <a:rPr lang="zh-CN" altLang="en-US" dirty="0" smtClean="0"/>
              <a:t>召唤</a:t>
            </a:r>
            <a:endParaRPr lang="en-US" altLang="zh-CN" dirty="0" smtClean="0"/>
          </a:p>
          <a:p>
            <a:pPr lvl="2"/>
            <a:r>
              <a:rPr lang="zh-CN" altLang="en-US" dirty="0" smtClean="0"/>
              <a:t>大航海：经济扩张需求的结果；人口</a:t>
            </a:r>
            <a:r>
              <a:rPr lang="en-US" altLang="zh-CN" dirty="0" smtClean="0"/>
              <a:t>-</a:t>
            </a:r>
            <a:r>
              <a:rPr lang="zh-CN" altLang="en-US" dirty="0" smtClean="0"/>
              <a:t>资源压力的释放</a:t>
            </a:r>
            <a:endParaRPr lang="en-US" altLang="zh-CN" dirty="0" smtClean="0"/>
          </a:p>
          <a:p>
            <a:pPr lvl="2"/>
            <a:r>
              <a:rPr lang="zh-CN" altLang="en-US" dirty="0" smtClean="0"/>
              <a:t>文艺复兴：城市化、城市世俗力量崛起的结果</a:t>
            </a:r>
            <a:endParaRPr lang="en-US" altLang="zh-CN" dirty="0" smtClean="0"/>
          </a:p>
          <a:p>
            <a:pPr lvl="2"/>
            <a:r>
              <a:rPr lang="zh-CN" altLang="en-US" dirty="0" smtClean="0"/>
              <a:t>异端运动：意识形态领域的反思；教</a:t>
            </a:r>
            <a:r>
              <a:rPr lang="en-US" altLang="zh-CN" dirty="0" smtClean="0"/>
              <a:t>-</a:t>
            </a:r>
            <a:r>
              <a:rPr lang="zh-CN" altLang="en-US" dirty="0" smtClean="0"/>
              <a:t>俗新秩序的探索；宗教改革的先声</a:t>
            </a:r>
            <a:endParaRPr lang="zh-SG" altLang="en-US" dirty="0"/>
          </a:p>
          <a:p>
            <a:endParaRPr lang="zh-SG" altLang="en-US" dirty="0"/>
          </a:p>
        </p:txBody>
      </p:sp>
    </p:spTree>
    <p:extLst>
      <p:ext uri="{BB962C8B-B14F-4D97-AF65-F5344CB8AC3E}">
        <p14:creationId xmlns:p14="http://schemas.microsoft.com/office/powerpoint/2010/main" val="3774050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三、西欧以外的世界</a:t>
            </a:r>
            <a:endParaRPr lang="zh-SG" altLang="en-US" dirty="0"/>
          </a:p>
        </p:txBody>
      </p:sp>
      <p:sp>
        <p:nvSpPr>
          <p:cNvPr id="3" name="内容占位符 2"/>
          <p:cNvSpPr>
            <a:spLocks noGrp="1"/>
          </p:cNvSpPr>
          <p:nvPr>
            <p:ph idx="1"/>
          </p:nvPr>
        </p:nvSpPr>
        <p:spPr>
          <a:xfrm>
            <a:off x="1219200" y="1783560"/>
            <a:ext cx="10421416" cy="4572000"/>
          </a:xfrm>
        </p:spPr>
        <p:txBody>
          <a:bodyPr>
            <a:normAutofit lnSpcReduction="10000"/>
          </a:bodyPr>
          <a:lstStyle/>
          <a:p>
            <a:r>
              <a:rPr lang="zh-CN" altLang="en-US" dirty="0"/>
              <a:t>东罗马帝国（</a:t>
            </a:r>
            <a:r>
              <a:rPr lang="en-US" altLang="zh-CN" dirty="0"/>
              <a:t>395-1453</a:t>
            </a:r>
            <a:r>
              <a:rPr lang="zh-CN" altLang="en-US" dirty="0"/>
              <a:t>）</a:t>
            </a:r>
          </a:p>
          <a:p>
            <a:pPr lvl="1"/>
            <a:r>
              <a:rPr lang="zh-CN" altLang="en-US" dirty="0"/>
              <a:t>查士丁尼中兴（</a:t>
            </a:r>
            <a:r>
              <a:rPr lang="en-US" altLang="zh-CN" dirty="0"/>
              <a:t>527-565</a:t>
            </a:r>
            <a:r>
              <a:rPr lang="zh-CN" altLang="en-US" dirty="0"/>
              <a:t>）</a:t>
            </a:r>
          </a:p>
          <a:p>
            <a:pPr lvl="1"/>
            <a:r>
              <a:rPr lang="zh-CN" altLang="en-US" dirty="0"/>
              <a:t>希腊化：希拉克略（</a:t>
            </a:r>
            <a:r>
              <a:rPr lang="en-US" altLang="zh-CN" dirty="0"/>
              <a:t>610-641</a:t>
            </a:r>
            <a:r>
              <a:rPr lang="zh-CN" altLang="en-US" dirty="0"/>
              <a:t>）</a:t>
            </a:r>
          </a:p>
          <a:p>
            <a:pPr lvl="1"/>
            <a:r>
              <a:rPr lang="zh-CN" altLang="en-US" dirty="0" smtClean="0"/>
              <a:t>与西亚国家</a:t>
            </a:r>
            <a:r>
              <a:rPr lang="zh-CN" altLang="en-US" dirty="0"/>
              <a:t>的对抗</a:t>
            </a:r>
            <a:endParaRPr lang="en-US" altLang="zh-CN" dirty="0"/>
          </a:p>
          <a:p>
            <a:pPr lvl="2"/>
            <a:r>
              <a:rPr lang="zh-CN" altLang="en-US" dirty="0"/>
              <a:t>萨珊波斯（</a:t>
            </a:r>
            <a:r>
              <a:rPr lang="en-US" altLang="zh-SG" dirty="0"/>
              <a:t>224</a:t>
            </a:r>
            <a:r>
              <a:rPr lang="en-US" altLang="zh-CN" dirty="0"/>
              <a:t>-</a:t>
            </a:r>
            <a:r>
              <a:rPr lang="en-US" altLang="zh-SG" dirty="0"/>
              <a:t>651</a:t>
            </a:r>
            <a:r>
              <a:rPr lang="zh-CN" altLang="en-US" dirty="0" smtClean="0"/>
              <a:t>）</a:t>
            </a:r>
            <a:endParaRPr lang="en-US" altLang="zh-CN" dirty="0" smtClean="0"/>
          </a:p>
          <a:p>
            <a:pPr lvl="3"/>
            <a:r>
              <a:rPr lang="zh-CN" altLang="en-US" dirty="0" smtClean="0"/>
              <a:t>原</a:t>
            </a:r>
            <a:r>
              <a:rPr lang="zh-CN" altLang="en-US" dirty="0"/>
              <a:t>为安息帝国法尔斯地区（古波斯起源地）诸侯，起兵自立，灭安息；亡于阿拉伯。</a:t>
            </a:r>
            <a:endParaRPr lang="en-US" altLang="zh-CN" dirty="0"/>
          </a:p>
          <a:p>
            <a:pPr lvl="2"/>
            <a:r>
              <a:rPr lang="zh-CN" altLang="en-US" dirty="0"/>
              <a:t>阿拉伯帝国（</a:t>
            </a:r>
            <a:r>
              <a:rPr lang="en-US" altLang="zh-CN" dirty="0"/>
              <a:t>632-1258</a:t>
            </a:r>
            <a:r>
              <a:rPr lang="zh-CN" altLang="en-US" dirty="0" smtClean="0"/>
              <a:t>）</a:t>
            </a:r>
            <a:endParaRPr lang="en-US" altLang="zh-CN" dirty="0" smtClean="0"/>
          </a:p>
          <a:p>
            <a:pPr lvl="3"/>
            <a:r>
              <a:rPr lang="zh-CN" altLang="en-US" dirty="0" smtClean="0"/>
              <a:t>四</a:t>
            </a:r>
            <a:r>
              <a:rPr lang="zh-CN" altLang="en-US" dirty="0"/>
              <a:t>大</a:t>
            </a:r>
            <a:r>
              <a:rPr lang="zh-CN" altLang="en-US" dirty="0" smtClean="0"/>
              <a:t>哈里发时期（</a:t>
            </a:r>
            <a:r>
              <a:rPr lang="zh-CN" altLang="en-US" dirty="0"/>
              <a:t>失去埃及、叙利亚）、倭马亚王朝</a:t>
            </a:r>
            <a:r>
              <a:rPr lang="zh-CN" altLang="en-US" dirty="0" smtClean="0"/>
              <a:t>（失去阿非利</a:t>
            </a:r>
            <a:r>
              <a:rPr lang="zh-CN" altLang="en-US" dirty="0"/>
              <a:t>加省）、阿拔斯王朝</a:t>
            </a:r>
            <a:r>
              <a:rPr lang="zh-CN" altLang="en-US" dirty="0" smtClean="0"/>
              <a:t>（失去西西里等诸岛）</a:t>
            </a:r>
            <a:r>
              <a:rPr lang="zh-CN" altLang="en-US" dirty="0"/>
              <a:t>、塞尔柱突厥</a:t>
            </a:r>
            <a:r>
              <a:rPr lang="zh-CN" altLang="en-US" dirty="0" smtClean="0"/>
              <a:t>（失去小亚细亚</a:t>
            </a:r>
            <a:r>
              <a:rPr lang="zh-CN" altLang="en-US" dirty="0"/>
              <a:t>大部）</a:t>
            </a:r>
            <a:endParaRPr lang="en-US" altLang="zh-CN" dirty="0"/>
          </a:p>
          <a:p>
            <a:pPr lvl="2"/>
            <a:r>
              <a:rPr lang="zh-CN" altLang="en-US" dirty="0"/>
              <a:t>奥斯曼土耳其（</a:t>
            </a:r>
            <a:r>
              <a:rPr lang="en-US" altLang="zh-CN" dirty="0"/>
              <a:t>1299~</a:t>
            </a:r>
            <a:r>
              <a:rPr lang="zh-CN" altLang="en-US" dirty="0"/>
              <a:t>）：</a:t>
            </a:r>
            <a:r>
              <a:rPr lang="en-US" altLang="zh-CN" dirty="0"/>
              <a:t>1453</a:t>
            </a:r>
            <a:r>
              <a:rPr lang="zh-CN" altLang="en-US" dirty="0"/>
              <a:t>年君士坦丁堡沦陷</a:t>
            </a:r>
            <a:endParaRPr lang="zh-SG" altLang="en-US" dirty="0"/>
          </a:p>
          <a:p>
            <a:endParaRPr lang="zh-SG" altLang="en-US" dirty="0"/>
          </a:p>
        </p:txBody>
      </p:sp>
    </p:spTree>
    <p:extLst>
      <p:ext uri="{BB962C8B-B14F-4D97-AF65-F5344CB8AC3E}">
        <p14:creationId xmlns:p14="http://schemas.microsoft.com/office/powerpoint/2010/main" val="3927414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SG" altLang="en-US"/>
          </a:p>
        </p:txBody>
      </p:sp>
      <p:sp>
        <p:nvSpPr>
          <p:cNvPr id="3" name="内容占位符 2"/>
          <p:cNvSpPr>
            <a:spLocks noGrp="1"/>
          </p:cNvSpPr>
          <p:nvPr>
            <p:ph idx="1"/>
          </p:nvPr>
        </p:nvSpPr>
        <p:spPr/>
        <p:txBody>
          <a:bodyPr/>
          <a:lstStyle/>
          <a:p>
            <a:endParaRPr lang="zh-SG" altLang="en-US"/>
          </a:p>
        </p:txBody>
      </p:sp>
      <p:pic>
        <p:nvPicPr>
          <p:cNvPr id="7" name="图片 6"/>
          <p:cNvPicPr>
            <a:picLocks noChangeAspect="1"/>
          </p:cNvPicPr>
          <p:nvPr/>
        </p:nvPicPr>
        <p:blipFill>
          <a:blip r:embed="rId2"/>
          <a:stretch>
            <a:fillRect/>
          </a:stretch>
        </p:blipFill>
        <p:spPr>
          <a:xfrm>
            <a:off x="-384720" y="188640"/>
            <a:ext cx="13030200" cy="6419850"/>
          </a:xfrm>
          <a:prstGeom prst="rect">
            <a:avLst/>
          </a:prstGeom>
        </p:spPr>
      </p:pic>
    </p:spTree>
    <p:extLst>
      <p:ext uri="{BB962C8B-B14F-4D97-AF65-F5344CB8AC3E}">
        <p14:creationId xmlns:p14="http://schemas.microsoft.com/office/powerpoint/2010/main" val="5597304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三、西欧以外的世界</a:t>
            </a:r>
            <a:endParaRPr lang="zh-SG" altLang="en-US" dirty="0"/>
          </a:p>
        </p:txBody>
      </p:sp>
      <p:sp>
        <p:nvSpPr>
          <p:cNvPr id="3" name="内容占位符 2"/>
          <p:cNvSpPr>
            <a:spLocks noGrp="1"/>
          </p:cNvSpPr>
          <p:nvPr>
            <p:ph idx="1"/>
          </p:nvPr>
        </p:nvSpPr>
        <p:spPr>
          <a:xfrm>
            <a:off x="1127448" y="1628800"/>
            <a:ext cx="10853464" cy="5229200"/>
          </a:xfrm>
        </p:spPr>
        <p:txBody>
          <a:bodyPr>
            <a:normAutofit/>
          </a:bodyPr>
          <a:lstStyle/>
          <a:p>
            <a:r>
              <a:rPr lang="zh-CN" altLang="en-US" dirty="0"/>
              <a:t>欧亚草原：</a:t>
            </a:r>
            <a:r>
              <a:rPr lang="zh-CN" altLang="en-US" dirty="0" smtClean="0"/>
              <a:t>从兴安岭到</a:t>
            </a:r>
            <a:r>
              <a:rPr lang="zh-CN" altLang="en-US" dirty="0"/>
              <a:t>黑海</a:t>
            </a:r>
            <a:endParaRPr lang="en-US" altLang="zh-CN" dirty="0"/>
          </a:p>
          <a:p>
            <a:pPr lvl="1"/>
            <a:r>
              <a:rPr lang="zh-CN" altLang="en-US" dirty="0"/>
              <a:t>最初的</a:t>
            </a:r>
            <a:r>
              <a:rPr lang="zh-CN" altLang="en-US" dirty="0" smtClean="0"/>
              <a:t>记载：匈奴（</a:t>
            </a:r>
            <a:r>
              <a:rPr lang="zh-CN" altLang="en-US" dirty="0"/>
              <a:t>东部</a:t>
            </a:r>
            <a:r>
              <a:rPr lang="zh-CN" altLang="en-US" dirty="0" smtClean="0"/>
              <a:t>）</a:t>
            </a:r>
            <a:r>
              <a:rPr lang="en-US" altLang="zh-CN" dirty="0" smtClean="0"/>
              <a:t>-</a:t>
            </a:r>
            <a:r>
              <a:rPr lang="zh-CN" altLang="en-US" dirty="0" smtClean="0"/>
              <a:t>斯基泰（西部）</a:t>
            </a:r>
            <a:endParaRPr lang="en-US" altLang="zh-CN" dirty="0" smtClean="0"/>
          </a:p>
          <a:p>
            <a:pPr lvl="1"/>
            <a:r>
              <a:rPr lang="zh-CN" altLang="en-US" dirty="0" smtClean="0"/>
              <a:t>民族大迁徙时代（</a:t>
            </a:r>
            <a:r>
              <a:rPr lang="en-US" altLang="zh-CN" dirty="0" smtClean="0"/>
              <a:t>2-5</a:t>
            </a:r>
            <a:r>
              <a:rPr lang="zh-CN" altLang="en-US" dirty="0" smtClean="0"/>
              <a:t>世纪）</a:t>
            </a:r>
            <a:endParaRPr lang="en-US" altLang="zh-CN" dirty="0"/>
          </a:p>
          <a:p>
            <a:pPr lvl="2"/>
            <a:r>
              <a:rPr lang="zh-CN" altLang="en-US" dirty="0" smtClean="0"/>
              <a:t>东部：鲜卑（大部南迁，汉化</a:t>
            </a:r>
            <a:r>
              <a:rPr lang="en-US" altLang="zh-CN" dirty="0" smtClean="0"/>
              <a:t>/</a:t>
            </a:r>
            <a:r>
              <a:rPr lang="zh-CN" altLang="en-US" dirty="0" smtClean="0"/>
              <a:t>羌化）、柔然（初附鲜卑，西迁为阿瓦尔）</a:t>
            </a:r>
            <a:endParaRPr lang="en-US" altLang="zh-CN" dirty="0" smtClean="0"/>
          </a:p>
          <a:p>
            <a:pPr lvl="2"/>
            <a:r>
              <a:rPr lang="zh-CN" altLang="en-US" dirty="0" smtClean="0"/>
              <a:t>西部：</a:t>
            </a:r>
            <a:r>
              <a:rPr lang="zh-CN" altLang="en-US" dirty="0" smtClean="0">
                <a:latin typeface="Calibri" panose="020F0502020204030204" pitchFamily="34" charset="0"/>
              </a:rPr>
              <a:t>萨尔马特</a:t>
            </a:r>
            <a:r>
              <a:rPr lang="zh-CN" altLang="en-US" dirty="0">
                <a:latin typeface="Calibri" panose="020F0502020204030204" pitchFamily="34" charset="0"/>
              </a:rPr>
              <a:t>（</a:t>
            </a:r>
            <a:r>
              <a:rPr lang="zh-CN" altLang="en-US" dirty="0" smtClean="0">
                <a:latin typeface="Calibri" panose="020F0502020204030204" pitchFamily="34" charset="0"/>
              </a:rPr>
              <a:t>斯基泰同源，阿兰为其一部）、</a:t>
            </a:r>
            <a:r>
              <a:rPr lang="zh-CN" altLang="en-US" dirty="0">
                <a:latin typeface="Calibri" panose="020F0502020204030204" pitchFamily="34" charset="0"/>
              </a:rPr>
              <a:t>东迁哥特人（</a:t>
            </a:r>
            <a:r>
              <a:rPr lang="en-US" altLang="zh-CN" dirty="0">
                <a:latin typeface="Calibri" panose="020F0502020204030204" pitchFamily="34" charset="0"/>
              </a:rPr>
              <a:t>3</a:t>
            </a:r>
            <a:r>
              <a:rPr lang="zh-CN" altLang="en-US" dirty="0">
                <a:latin typeface="Calibri" panose="020F0502020204030204" pitchFamily="34" charset="0"/>
              </a:rPr>
              <a:t>世纪迁入黑海北岸</a:t>
            </a:r>
            <a:r>
              <a:rPr lang="zh-CN" altLang="en-US" dirty="0" smtClean="0">
                <a:latin typeface="Calibri" panose="020F0502020204030204" pitchFamily="34" charset="0"/>
              </a:rPr>
              <a:t>）、西迁匈奴人</a:t>
            </a:r>
            <a:endParaRPr lang="en-US" altLang="zh-CN" dirty="0"/>
          </a:p>
          <a:p>
            <a:pPr lvl="1"/>
            <a:r>
              <a:rPr lang="zh-CN" altLang="en-US" dirty="0" smtClean="0"/>
              <a:t>突厥人的时代（</a:t>
            </a:r>
            <a:r>
              <a:rPr lang="en-US" altLang="zh-CN" dirty="0" smtClean="0"/>
              <a:t>6-13</a:t>
            </a:r>
            <a:r>
              <a:rPr lang="zh-CN" altLang="en-US" dirty="0" smtClean="0"/>
              <a:t>世纪）</a:t>
            </a:r>
            <a:endParaRPr lang="en-US" altLang="zh-CN" dirty="0"/>
          </a:p>
          <a:p>
            <a:pPr lvl="2"/>
            <a:r>
              <a:rPr lang="zh-CN" altLang="en-US" dirty="0" smtClean="0"/>
              <a:t>东部：东突厥</a:t>
            </a:r>
            <a:r>
              <a:rPr lang="zh-CN" altLang="en-US" dirty="0" smtClean="0">
                <a:latin typeface="Calibri" panose="020F0502020204030204" pitchFamily="34" charset="0"/>
              </a:rPr>
              <a:t>→后（东）突厥→回鹘→黠吉斯→契丹（</a:t>
            </a:r>
            <a:r>
              <a:rPr lang="zh-CN" altLang="en-US" dirty="0">
                <a:latin typeface="Calibri" panose="020F0502020204030204" pitchFamily="34" charset="0"/>
              </a:rPr>
              <a:t>西</a:t>
            </a:r>
            <a:r>
              <a:rPr lang="zh-CN" altLang="en-US" dirty="0" smtClean="0">
                <a:latin typeface="Calibri" panose="020F0502020204030204" pitchFamily="34" charset="0"/>
              </a:rPr>
              <a:t>迁一度控制中亚）</a:t>
            </a:r>
            <a:endParaRPr lang="en-US" altLang="zh-CN" dirty="0" smtClean="0">
              <a:latin typeface="Calibri" panose="020F0502020204030204" pitchFamily="34" charset="0"/>
            </a:endParaRPr>
          </a:p>
          <a:p>
            <a:pPr lvl="2"/>
            <a:r>
              <a:rPr lang="zh-CN" altLang="en-US" dirty="0" smtClean="0">
                <a:latin typeface="Calibri" panose="020F0502020204030204" pitchFamily="34" charset="0"/>
              </a:rPr>
              <a:t>西部：</a:t>
            </a:r>
            <a:r>
              <a:rPr lang="zh-CN" altLang="en-US" dirty="0" smtClean="0"/>
              <a:t>西突厥（</a:t>
            </a:r>
            <a:r>
              <a:rPr lang="en-US" altLang="zh-CN" dirty="0" smtClean="0"/>
              <a:t>552-657</a:t>
            </a:r>
            <a:r>
              <a:rPr lang="zh-CN" altLang="en-US" dirty="0" smtClean="0"/>
              <a:t>）</a:t>
            </a:r>
            <a:r>
              <a:rPr lang="en-US" altLang="zh-CN" dirty="0" smtClean="0"/>
              <a:t>-</a:t>
            </a:r>
            <a:r>
              <a:rPr lang="zh-CN" altLang="en-US" dirty="0" smtClean="0"/>
              <a:t>可萨突厥（</a:t>
            </a:r>
            <a:r>
              <a:rPr lang="en-US" altLang="zh-CN" dirty="0" smtClean="0"/>
              <a:t>617-1016</a:t>
            </a:r>
            <a:r>
              <a:rPr lang="zh-CN" altLang="en-US" dirty="0" smtClean="0"/>
              <a:t>）→钦察</a:t>
            </a:r>
            <a:endParaRPr lang="en-US" altLang="zh-CN" dirty="0" smtClean="0"/>
          </a:p>
          <a:p>
            <a:pPr lvl="3"/>
            <a:r>
              <a:rPr lang="zh-CN" altLang="en-US" dirty="0" smtClean="0"/>
              <a:t>西突厥亡后中亚诸突厥语部落伊兰化，建立塞尔柱、喀拉汗等王朝</a:t>
            </a:r>
            <a:endParaRPr lang="en-US" altLang="zh-CN" dirty="0" smtClean="0"/>
          </a:p>
          <a:p>
            <a:pPr lvl="3"/>
            <a:r>
              <a:rPr lang="zh-SG" altLang="en-US" dirty="0"/>
              <a:t>可萨</a:t>
            </a:r>
            <a:r>
              <a:rPr lang="zh-SG" altLang="en-US" dirty="0" smtClean="0"/>
              <a:t>突厥</a:t>
            </a:r>
            <a:r>
              <a:rPr lang="zh-CN" altLang="en-US" dirty="0" smtClean="0"/>
              <a:t>附属部落马尔扎西迁，后建立匈牙利王国</a:t>
            </a:r>
            <a:endParaRPr lang="en-US" altLang="zh-CN" dirty="0" smtClean="0"/>
          </a:p>
          <a:p>
            <a:pPr lvl="2"/>
            <a:endParaRPr lang="zh-SG" altLang="en-US" dirty="0"/>
          </a:p>
          <a:p>
            <a:endParaRPr lang="zh-SG" altLang="en-US" dirty="0"/>
          </a:p>
        </p:txBody>
      </p:sp>
    </p:spTree>
    <p:extLst>
      <p:ext uri="{BB962C8B-B14F-4D97-AF65-F5344CB8AC3E}">
        <p14:creationId xmlns:p14="http://schemas.microsoft.com/office/powerpoint/2010/main" val="61089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三、西欧以外的世界</a:t>
            </a:r>
            <a:endParaRPr lang="zh-SG" altLang="en-US" dirty="0"/>
          </a:p>
        </p:txBody>
      </p:sp>
      <p:sp>
        <p:nvSpPr>
          <p:cNvPr id="3" name="内容占位符 2"/>
          <p:cNvSpPr>
            <a:spLocks noGrp="1"/>
          </p:cNvSpPr>
          <p:nvPr>
            <p:ph idx="1"/>
          </p:nvPr>
        </p:nvSpPr>
        <p:spPr>
          <a:xfrm>
            <a:off x="1219200" y="1556792"/>
            <a:ext cx="10781456" cy="5040560"/>
          </a:xfrm>
        </p:spPr>
        <p:txBody>
          <a:bodyPr/>
          <a:lstStyle/>
          <a:p>
            <a:r>
              <a:rPr lang="zh-CN" altLang="en-US" dirty="0" smtClean="0"/>
              <a:t>斯拉夫人的世界</a:t>
            </a:r>
            <a:endParaRPr lang="en-US" altLang="zh-CN" dirty="0" smtClean="0"/>
          </a:p>
          <a:p>
            <a:pPr lvl="1"/>
            <a:r>
              <a:rPr lang="zh-CN" altLang="en-US" dirty="0" smtClean="0"/>
              <a:t>东斯拉夫：罗斯（留里克王朝，</a:t>
            </a:r>
            <a:r>
              <a:rPr lang="en-US" altLang="zh-SG" dirty="0" smtClean="0"/>
              <a:t>862</a:t>
            </a:r>
            <a:r>
              <a:rPr lang="zh-CN" altLang="en-US" dirty="0" smtClean="0"/>
              <a:t>，在可</a:t>
            </a:r>
            <a:r>
              <a:rPr lang="zh-CN" altLang="en-US" dirty="0"/>
              <a:t>萨</a:t>
            </a:r>
            <a:r>
              <a:rPr lang="zh-CN" altLang="en-US" dirty="0" smtClean="0"/>
              <a:t>突厥压力下建立）</a:t>
            </a:r>
            <a:endParaRPr lang="en-US" altLang="zh-CN" dirty="0" smtClean="0"/>
          </a:p>
          <a:p>
            <a:pPr lvl="2"/>
            <a:r>
              <a:rPr lang="zh-CN" altLang="en-US" dirty="0" smtClean="0"/>
              <a:t>以维京人为王族的东斯拉夫国家；与东罗马通婚，皈依东正教</a:t>
            </a:r>
            <a:endParaRPr lang="en-US" altLang="zh-CN" dirty="0" smtClean="0"/>
          </a:p>
          <a:p>
            <a:pPr lvl="1"/>
            <a:r>
              <a:rPr lang="zh-CN" altLang="en-US" dirty="0" smtClean="0"/>
              <a:t>西斯拉夫：</a:t>
            </a:r>
            <a:endParaRPr lang="en-US" altLang="zh-CN" dirty="0" smtClean="0"/>
          </a:p>
          <a:p>
            <a:pPr lvl="2"/>
            <a:r>
              <a:rPr lang="zh-CN" altLang="en-US" dirty="0" smtClean="0"/>
              <a:t>摩拉维亚（</a:t>
            </a:r>
            <a:r>
              <a:rPr lang="en-US" altLang="zh-CN" dirty="0" smtClean="0"/>
              <a:t>830-906</a:t>
            </a:r>
            <a:r>
              <a:rPr lang="zh-CN" altLang="en-US" dirty="0" smtClean="0"/>
              <a:t>，在日耳曼压力下建立）</a:t>
            </a:r>
            <a:r>
              <a:rPr lang="zh-CN" altLang="en-US" dirty="0" smtClean="0">
                <a:latin typeface="Calibri" panose="020F0502020204030204" pitchFamily="34" charset="0"/>
              </a:rPr>
              <a:t>→</a:t>
            </a:r>
            <a:r>
              <a:rPr lang="zh-CN" altLang="en-US" dirty="0" smtClean="0"/>
              <a:t>波西米亚（</a:t>
            </a:r>
            <a:r>
              <a:rPr lang="en-US" altLang="zh-CN" dirty="0"/>
              <a:t>895-1918</a:t>
            </a:r>
            <a:r>
              <a:rPr lang="zh-CN" altLang="en-US" dirty="0" smtClean="0"/>
              <a:t>）</a:t>
            </a:r>
            <a:endParaRPr lang="en-US" altLang="zh-CN" dirty="0" smtClean="0"/>
          </a:p>
          <a:p>
            <a:pPr lvl="3"/>
            <a:r>
              <a:rPr lang="zh-CN" altLang="en-US" dirty="0" smtClean="0"/>
              <a:t>波希</a:t>
            </a:r>
            <a:r>
              <a:rPr lang="zh-CN" altLang="en-US" dirty="0"/>
              <a:t>（凯尔特）</a:t>
            </a:r>
            <a:r>
              <a:rPr lang="en-US" altLang="zh-CN" dirty="0" smtClean="0"/>
              <a:t>-</a:t>
            </a:r>
            <a:r>
              <a:rPr lang="zh-CN" altLang="en-US" dirty="0" smtClean="0"/>
              <a:t>斯拉夫人联盟；</a:t>
            </a:r>
            <a:r>
              <a:rPr lang="en-US" altLang="zh-CN" dirty="0" smtClean="0"/>
              <a:t>10</a:t>
            </a:r>
            <a:r>
              <a:rPr lang="zh-CN" altLang="en-US" dirty="0" smtClean="0"/>
              <a:t>世纪后附庸神圣罗马帝国，日耳曼化</a:t>
            </a:r>
            <a:endParaRPr lang="en-US" altLang="zh-CN" dirty="0" smtClean="0"/>
          </a:p>
          <a:p>
            <a:pPr lvl="2"/>
            <a:r>
              <a:rPr lang="zh-CN" altLang="en-US" dirty="0"/>
              <a:t>波兰</a:t>
            </a:r>
            <a:r>
              <a:rPr lang="zh-CN" altLang="en-US" dirty="0" smtClean="0"/>
              <a:t>（</a:t>
            </a:r>
            <a:r>
              <a:rPr lang="en-US" altLang="zh-CN" dirty="0" smtClean="0"/>
              <a:t>10</a:t>
            </a:r>
            <a:r>
              <a:rPr lang="zh-CN" altLang="en-US" dirty="0" smtClean="0"/>
              <a:t>世纪中叶，斯拉夫</a:t>
            </a:r>
            <a:r>
              <a:rPr lang="zh-CN" altLang="en-US" dirty="0"/>
              <a:t>）</a:t>
            </a:r>
            <a:r>
              <a:rPr lang="en-US" altLang="zh-CN" dirty="0"/>
              <a:t>-</a:t>
            </a:r>
            <a:r>
              <a:rPr lang="zh-CN" altLang="en-US" dirty="0"/>
              <a:t>立陶宛</a:t>
            </a:r>
            <a:r>
              <a:rPr lang="zh-CN" altLang="en-US" dirty="0" smtClean="0"/>
              <a:t>（</a:t>
            </a:r>
            <a:r>
              <a:rPr lang="en-US" altLang="zh-CN" dirty="0" smtClean="0"/>
              <a:t>13</a:t>
            </a:r>
            <a:r>
              <a:rPr lang="zh-CN" altLang="en-US" dirty="0" smtClean="0"/>
              <a:t>世纪，波</a:t>
            </a:r>
            <a:r>
              <a:rPr lang="zh-CN" altLang="en-US" dirty="0"/>
              <a:t>罗的人</a:t>
            </a:r>
            <a:r>
              <a:rPr lang="zh-CN" altLang="en-US" dirty="0" smtClean="0"/>
              <a:t>）的联盟</a:t>
            </a:r>
            <a:endParaRPr lang="zh-CN" altLang="en-US" dirty="0"/>
          </a:p>
          <a:p>
            <a:pPr lvl="1"/>
            <a:r>
              <a:rPr lang="zh-CN" altLang="en-US" dirty="0" smtClean="0"/>
              <a:t>南斯拉夫：</a:t>
            </a:r>
            <a:endParaRPr lang="en-US" altLang="zh-CN" dirty="0" smtClean="0"/>
          </a:p>
          <a:p>
            <a:pPr lvl="2"/>
            <a:r>
              <a:rPr lang="zh-CN" altLang="en-US" dirty="0" smtClean="0"/>
              <a:t>拜占庭帝国北境：</a:t>
            </a:r>
            <a:r>
              <a:rPr lang="zh-SG" altLang="en-US" dirty="0" smtClean="0"/>
              <a:t>亚欧</a:t>
            </a:r>
            <a:r>
              <a:rPr lang="zh-SG" altLang="en-US" dirty="0"/>
              <a:t>游牧</a:t>
            </a:r>
            <a:r>
              <a:rPr lang="zh-SG" altLang="en-US" dirty="0" smtClean="0"/>
              <a:t>者</a:t>
            </a:r>
            <a:r>
              <a:rPr lang="zh-CN" altLang="en-US" dirty="0" smtClean="0"/>
              <a:t>与斯拉夫人的后裔</a:t>
            </a:r>
            <a:endParaRPr lang="en-US" altLang="zh-CN" dirty="0" smtClean="0"/>
          </a:p>
          <a:p>
            <a:pPr lvl="3"/>
            <a:r>
              <a:rPr lang="zh-CN" altLang="en-US" dirty="0"/>
              <a:t>匈牙利（匈人→阿瓦尔人→马扎尔人</a:t>
            </a:r>
            <a:r>
              <a:rPr lang="zh-CN" altLang="en-US" dirty="0" smtClean="0"/>
              <a:t>）；保加尔（阿提拉匈奴余部）</a:t>
            </a:r>
            <a:endParaRPr lang="en-US" altLang="zh-CN" dirty="0" smtClean="0"/>
          </a:p>
          <a:p>
            <a:pPr lvl="2"/>
            <a:r>
              <a:rPr lang="zh-CN" altLang="en-US" dirty="0" smtClean="0"/>
              <a:t>巴尔干：塞尔维亚</a:t>
            </a:r>
            <a:r>
              <a:rPr lang="zh-CN" altLang="en-US" dirty="0"/>
              <a:t>、</a:t>
            </a:r>
            <a:r>
              <a:rPr lang="zh-CN" altLang="en-US" dirty="0" smtClean="0"/>
              <a:t>克罗地亚</a:t>
            </a:r>
            <a:r>
              <a:rPr lang="en-US" altLang="zh-CN" dirty="0" smtClean="0"/>
              <a:t>……</a:t>
            </a:r>
            <a:endParaRPr lang="zh-SG" altLang="en-US" dirty="0"/>
          </a:p>
        </p:txBody>
      </p:sp>
    </p:spTree>
    <p:extLst>
      <p:ext uri="{BB962C8B-B14F-4D97-AF65-F5344CB8AC3E}">
        <p14:creationId xmlns:p14="http://schemas.microsoft.com/office/powerpoint/2010/main" val="1768240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SG" altLang="en-US"/>
          </a:p>
        </p:txBody>
      </p:sp>
      <p:sp>
        <p:nvSpPr>
          <p:cNvPr id="3" name="内容占位符 2"/>
          <p:cNvSpPr>
            <a:spLocks noGrp="1"/>
          </p:cNvSpPr>
          <p:nvPr>
            <p:ph idx="1"/>
          </p:nvPr>
        </p:nvSpPr>
        <p:spPr/>
        <p:txBody>
          <a:bodyPr/>
          <a:lstStyle/>
          <a:p>
            <a:endParaRPr lang="zh-SG" altLang="en-US"/>
          </a:p>
        </p:txBody>
      </p:sp>
      <p:pic>
        <p:nvPicPr>
          <p:cNvPr id="4" name="图片 3"/>
          <p:cNvPicPr>
            <a:picLocks noChangeAspect="1"/>
          </p:cNvPicPr>
          <p:nvPr/>
        </p:nvPicPr>
        <p:blipFill>
          <a:blip r:embed="rId2"/>
          <a:stretch>
            <a:fillRect/>
          </a:stretch>
        </p:blipFill>
        <p:spPr>
          <a:xfrm>
            <a:off x="1189312" y="0"/>
            <a:ext cx="9740042" cy="6858000"/>
          </a:xfrm>
          <a:prstGeom prst="rect">
            <a:avLst/>
          </a:prstGeom>
        </p:spPr>
      </p:pic>
    </p:spTree>
    <p:extLst>
      <p:ext uri="{BB962C8B-B14F-4D97-AF65-F5344CB8AC3E}">
        <p14:creationId xmlns:p14="http://schemas.microsoft.com/office/powerpoint/2010/main" val="2230954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三、西欧以外的世界</a:t>
            </a:r>
            <a:endParaRPr lang="zh-SG" altLang="en-US" dirty="0"/>
          </a:p>
        </p:txBody>
      </p:sp>
      <p:sp>
        <p:nvSpPr>
          <p:cNvPr id="3" name="内容占位符 2"/>
          <p:cNvSpPr>
            <a:spLocks noGrp="1"/>
          </p:cNvSpPr>
          <p:nvPr>
            <p:ph idx="1"/>
          </p:nvPr>
        </p:nvSpPr>
        <p:spPr>
          <a:xfrm>
            <a:off x="1219200" y="1783560"/>
            <a:ext cx="10363200" cy="4885800"/>
          </a:xfrm>
        </p:spPr>
        <p:txBody>
          <a:bodyPr>
            <a:normAutofit/>
          </a:bodyPr>
          <a:lstStyle/>
          <a:p>
            <a:r>
              <a:rPr lang="zh-CN" altLang="en-US" dirty="0" smtClean="0"/>
              <a:t>北欧</a:t>
            </a:r>
            <a:r>
              <a:rPr lang="zh-CN" altLang="en-US" dirty="0"/>
              <a:t>：斯堪的纳维亚</a:t>
            </a:r>
            <a:r>
              <a:rPr lang="zh-CN" altLang="en-US" dirty="0" smtClean="0"/>
              <a:t>三国</a:t>
            </a:r>
            <a:endParaRPr lang="en-US" altLang="zh-CN" dirty="0" smtClean="0"/>
          </a:p>
          <a:p>
            <a:pPr lvl="1"/>
            <a:r>
              <a:rPr lang="zh-CN" altLang="en-US" dirty="0" smtClean="0"/>
              <a:t>海盗联盟</a:t>
            </a:r>
            <a:endParaRPr lang="en-US" altLang="zh-CN" dirty="0" smtClean="0"/>
          </a:p>
          <a:p>
            <a:pPr lvl="2"/>
            <a:r>
              <a:rPr lang="zh-CN" altLang="en-US" dirty="0" smtClean="0"/>
              <a:t>西路（丹麦、挪</a:t>
            </a:r>
            <a:r>
              <a:rPr lang="zh-CN" altLang="en-US" dirty="0"/>
              <a:t>威</a:t>
            </a:r>
            <a:r>
              <a:rPr lang="zh-CN" altLang="en-US" dirty="0" smtClean="0"/>
              <a:t>）</a:t>
            </a:r>
            <a:endParaRPr lang="en-US" altLang="zh-CN" dirty="0" smtClean="0"/>
          </a:p>
          <a:p>
            <a:pPr lvl="3"/>
            <a:r>
              <a:rPr lang="zh-CN" altLang="en-US" dirty="0" smtClean="0"/>
              <a:t>英国丹麦王朝</a:t>
            </a:r>
            <a:endParaRPr lang="en-US" altLang="zh-CN" dirty="0" smtClean="0"/>
          </a:p>
          <a:p>
            <a:pPr lvl="4"/>
            <a:r>
              <a:rPr lang="en-US" altLang="zh-CN" dirty="0" smtClean="0"/>
              <a:t>9</a:t>
            </a:r>
            <a:r>
              <a:rPr lang="zh-CN" altLang="en-US" dirty="0" smtClean="0"/>
              <a:t>世纪起屡次袭击英国，</a:t>
            </a:r>
            <a:r>
              <a:rPr lang="en-US" altLang="zh-CN" dirty="0" smtClean="0"/>
              <a:t>1016-1042</a:t>
            </a:r>
            <a:r>
              <a:rPr lang="zh-CN" altLang="en-US" dirty="0" smtClean="0"/>
              <a:t>一度攻占英格兰全境建立</a:t>
            </a:r>
            <a:r>
              <a:rPr lang="zh-SG" altLang="en-US" dirty="0"/>
              <a:t>北海大</a:t>
            </a:r>
            <a:r>
              <a:rPr lang="zh-SG" altLang="en-US" dirty="0" smtClean="0"/>
              <a:t>帝国</a:t>
            </a:r>
            <a:endParaRPr lang="en-US" altLang="zh-CN" dirty="0" smtClean="0"/>
          </a:p>
          <a:p>
            <a:pPr lvl="3"/>
            <a:r>
              <a:rPr lang="zh-CN" altLang="en-US" dirty="0" smtClean="0"/>
              <a:t>英国诺曼底王朝（</a:t>
            </a:r>
            <a:r>
              <a:rPr lang="en-US" altLang="zh-CN" dirty="0" smtClean="0"/>
              <a:t>1066-1154</a:t>
            </a:r>
            <a:r>
              <a:rPr lang="zh-CN" altLang="en-US" dirty="0" smtClean="0"/>
              <a:t>）</a:t>
            </a:r>
            <a:endParaRPr lang="en-US" altLang="zh-CN" dirty="0" smtClean="0"/>
          </a:p>
          <a:p>
            <a:pPr lvl="4"/>
            <a:r>
              <a:rPr lang="zh-CN" altLang="en-US" dirty="0" smtClean="0"/>
              <a:t>攻占诺曼底，受封为法国诺曼底公爵（</a:t>
            </a:r>
            <a:r>
              <a:rPr lang="en-US" altLang="zh-CN" dirty="0"/>
              <a:t>911</a:t>
            </a:r>
            <a:r>
              <a:rPr lang="zh-CN" altLang="en-US" dirty="0" smtClean="0"/>
              <a:t>），后征服英国（</a:t>
            </a:r>
            <a:r>
              <a:rPr lang="en-US" altLang="zh-CN" dirty="0" smtClean="0"/>
              <a:t>1066</a:t>
            </a:r>
            <a:r>
              <a:rPr lang="zh-CN" altLang="en-US" dirty="0" smtClean="0"/>
              <a:t>，威廉）</a:t>
            </a:r>
            <a:endParaRPr lang="en-US" altLang="zh-CN" dirty="0" smtClean="0"/>
          </a:p>
          <a:p>
            <a:pPr lvl="2"/>
            <a:r>
              <a:rPr lang="zh-CN" altLang="en-US" dirty="0" smtClean="0"/>
              <a:t>东路（瑞典）</a:t>
            </a:r>
            <a:endParaRPr lang="en-US" altLang="zh-CN" dirty="0" smtClean="0"/>
          </a:p>
          <a:p>
            <a:pPr lvl="3"/>
            <a:r>
              <a:rPr lang="zh-CN" altLang="en-US" dirty="0" smtClean="0"/>
              <a:t>哥特人：</a:t>
            </a:r>
            <a:r>
              <a:rPr lang="en-US" altLang="zh-CN" dirty="0" smtClean="0"/>
              <a:t>2</a:t>
            </a:r>
            <a:r>
              <a:rPr lang="zh-CN" altLang="en-US" smtClean="0"/>
              <a:t>世纪后期从</a:t>
            </a:r>
            <a:r>
              <a:rPr lang="zh-CN" altLang="en-US" dirty="0" smtClean="0"/>
              <a:t>维斯瓦河河口（波兰）登陆东欧平原</a:t>
            </a:r>
            <a:endParaRPr lang="en-US" altLang="zh-CN" dirty="0" smtClean="0"/>
          </a:p>
          <a:p>
            <a:pPr lvl="3"/>
            <a:r>
              <a:rPr lang="zh-CN" altLang="en-US" dirty="0" smtClean="0"/>
              <a:t>罗斯留里克王朝</a:t>
            </a:r>
            <a:endParaRPr lang="en-US" altLang="zh-CN" dirty="0"/>
          </a:p>
          <a:p>
            <a:pPr lvl="1"/>
            <a:r>
              <a:rPr lang="en-US" altLang="zh-CN" dirty="0" smtClean="0"/>
              <a:t>10</a:t>
            </a:r>
            <a:r>
              <a:rPr lang="zh-CN" altLang="en-US" dirty="0" smtClean="0"/>
              <a:t>世纪左右先后</a:t>
            </a:r>
            <a:r>
              <a:rPr lang="zh-CN" altLang="en-US" dirty="0"/>
              <a:t>皈依</a:t>
            </a:r>
            <a:r>
              <a:rPr lang="zh-CN" altLang="en-US" dirty="0" smtClean="0"/>
              <a:t>天主教，建立王国</a:t>
            </a:r>
            <a:endParaRPr lang="en-US" altLang="zh-CN" dirty="0" smtClean="0"/>
          </a:p>
          <a:p>
            <a:pPr lvl="1"/>
            <a:endParaRPr lang="zh-SG" altLang="en-US" dirty="0"/>
          </a:p>
        </p:txBody>
      </p:sp>
      <p:pic>
        <p:nvPicPr>
          <p:cNvPr id="4" name="图片 3"/>
          <p:cNvPicPr>
            <a:picLocks noChangeAspect="1"/>
          </p:cNvPicPr>
          <p:nvPr/>
        </p:nvPicPr>
        <p:blipFill>
          <a:blip r:embed="rId2"/>
          <a:stretch>
            <a:fillRect/>
          </a:stretch>
        </p:blipFill>
        <p:spPr>
          <a:xfrm>
            <a:off x="8400256" y="0"/>
            <a:ext cx="3791744" cy="3503483"/>
          </a:xfrm>
          <a:prstGeom prst="rect">
            <a:avLst/>
          </a:prstGeom>
        </p:spPr>
      </p:pic>
    </p:spTree>
    <p:extLst>
      <p:ext uri="{BB962C8B-B14F-4D97-AF65-F5344CB8AC3E}">
        <p14:creationId xmlns:p14="http://schemas.microsoft.com/office/powerpoint/2010/main" val="19981181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四、西欧的蛮族化与封建化</a:t>
            </a:r>
            <a:endParaRPr lang="zh-SG" altLang="en-US" dirty="0"/>
          </a:p>
        </p:txBody>
      </p:sp>
      <p:sp>
        <p:nvSpPr>
          <p:cNvPr id="3" name="内容占位符 2"/>
          <p:cNvSpPr>
            <a:spLocks noGrp="1"/>
          </p:cNvSpPr>
          <p:nvPr>
            <p:ph idx="1"/>
          </p:nvPr>
        </p:nvSpPr>
        <p:spPr/>
        <p:txBody>
          <a:bodyPr/>
          <a:lstStyle/>
          <a:p>
            <a:r>
              <a:rPr lang="zh-CN" altLang="en-US" dirty="0"/>
              <a:t>西欧蛮族化</a:t>
            </a:r>
            <a:r>
              <a:rPr lang="zh-CN" altLang="en-US" dirty="0" smtClean="0"/>
              <a:t>的根源</a:t>
            </a:r>
            <a:endParaRPr lang="en-US" altLang="zh-CN" dirty="0"/>
          </a:p>
          <a:p>
            <a:pPr lvl="1"/>
            <a:r>
              <a:rPr lang="zh-CN" altLang="en-US" dirty="0" smtClean="0">
                <a:latin typeface="Arial Narrow" panose="020B0606020202030204" pitchFamily="34" charset="0"/>
              </a:rPr>
              <a:t>地区的荒芜化：经济</a:t>
            </a:r>
            <a:r>
              <a:rPr lang="zh-CN" altLang="en-US" dirty="0">
                <a:latin typeface="Arial Narrow" panose="020B0606020202030204" pitchFamily="34" charset="0"/>
              </a:rPr>
              <a:t>衰退、人口</a:t>
            </a:r>
            <a:r>
              <a:rPr lang="zh-CN" altLang="en-US" dirty="0" smtClean="0">
                <a:latin typeface="Arial Narrow" panose="020B0606020202030204" pitchFamily="34" charset="0"/>
              </a:rPr>
              <a:t>下降（</a:t>
            </a:r>
            <a:r>
              <a:rPr lang="zh-CN" altLang="en-US" dirty="0" smtClean="0"/>
              <a:t>传统奴隶种植园经济破产</a:t>
            </a:r>
            <a:r>
              <a:rPr lang="zh-CN" altLang="en-US" dirty="0" smtClean="0">
                <a:latin typeface="Arial Narrow" panose="020B0606020202030204" pitchFamily="34" charset="0"/>
              </a:rPr>
              <a:t>）</a:t>
            </a:r>
            <a:endParaRPr lang="en-US" altLang="zh-CN" dirty="0">
              <a:latin typeface="Arial Narrow" panose="020B0606020202030204" pitchFamily="34" charset="0"/>
            </a:endParaRPr>
          </a:p>
          <a:p>
            <a:pPr lvl="1"/>
            <a:r>
              <a:rPr lang="zh-CN" altLang="en-US" dirty="0" smtClean="0"/>
              <a:t>政治</a:t>
            </a:r>
            <a:r>
              <a:rPr lang="en-US" altLang="zh-CN" dirty="0" smtClean="0"/>
              <a:t>-</a:t>
            </a:r>
            <a:r>
              <a:rPr lang="zh-CN" altLang="en-US" dirty="0" smtClean="0"/>
              <a:t>军事真空的形成：军事</a:t>
            </a:r>
            <a:r>
              <a:rPr lang="zh-CN" altLang="en-US" dirty="0" smtClean="0">
                <a:latin typeface="Arial Narrow" panose="020B0606020202030204" pitchFamily="34" charset="0"/>
              </a:rPr>
              <a:t>收缩</a:t>
            </a:r>
            <a:r>
              <a:rPr lang="zh-CN" altLang="en-US" dirty="0">
                <a:latin typeface="Arial Narrow" panose="020B0606020202030204" pitchFamily="34" charset="0"/>
              </a:rPr>
              <a:t>，从边远行省撤军</a:t>
            </a:r>
            <a:endParaRPr lang="en-US" altLang="zh-CN" dirty="0">
              <a:latin typeface="Arial Narrow" panose="020B0606020202030204" pitchFamily="34" charset="0"/>
            </a:endParaRPr>
          </a:p>
          <a:p>
            <a:pPr lvl="1"/>
            <a:r>
              <a:rPr lang="zh-CN" altLang="en-US" dirty="0" smtClean="0">
                <a:latin typeface="Arial Narrow" panose="020B0606020202030204" pitchFamily="34" charset="0"/>
              </a:rPr>
              <a:t>秩序的自组织与重建</a:t>
            </a:r>
            <a:endParaRPr lang="en-US" altLang="zh-CN" dirty="0" smtClean="0">
              <a:latin typeface="Arial Narrow" panose="020B0606020202030204" pitchFamily="34" charset="0"/>
            </a:endParaRPr>
          </a:p>
          <a:p>
            <a:pPr lvl="2"/>
            <a:r>
              <a:rPr lang="zh-CN" altLang="en-US" dirty="0" smtClean="0">
                <a:latin typeface="Arial Narrow" panose="020B0606020202030204" pitchFamily="34" charset="0"/>
              </a:rPr>
              <a:t>贵族</a:t>
            </a:r>
            <a:r>
              <a:rPr lang="zh-CN" altLang="en-US" dirty="0">
                <a:latin typeface="Arial Narrow" panose="020B0606020202030204" pitchFamily="34" charset="0"/>
              </a:rPr>
              <a:t>地主结寨自保（有些原本就是获得了罗马贵族头衔的蛮族</a:t>
            </a:r>
            <a:r>
              <a:rPr lang="zh-CN" altLang="en-US" dirty="0" smtClean="0">
                <a:latin typeface="Arial Narrow" panose="020B0606020202030204" pitchFamily="34" charset="0"/>
              </a:rPr>
              <a:t>）</a:t>
            </a:r>
            <a:endParaRPr lang="en-US" altLang="zh-CN" dirty="0" smtClean="0">
              <a:latin typeface="Arial Narrow" panose="020B0606020202030204" pitchFamily="34" charset="0"/>
            </a:endParaRPr>
          </a:p>
          <a:p>
            <a:pPr lvl="2"/>
            <a:r>
              <a:rPr lang="zh-CN" altLang="en-US" dirty="0" smtClean="0">
                <a:latin typeface="Arial Narrow" panose="020B0606020202030204" pitchFamily="34" charset="0"/>
              </a:rPr>
              <a:t>蛮</a:t>
            </a:r>
            <a:r>
              <a:rPr lang="zh-CN" altLang="en-US" dirty="0">
                <a:latin typeface="Arial Narrow" panose="020B0606020202030204" pitchFamily="34" charset="0"/>
              </a:rPr>
              <a:t>族部落进入撤军后留下的</a:t>
            </a:r>
            <a:r>
              <a:rPr lang="zh-CN" altLang="en-US" dirty="0" smtClean="0">
                <a:latin typeface="Arial Narrow" panose="020B0606020202030204" pitchFamily="34" charset="0"/>
              </a:rPr>
              <a:t>空隙</a:t>
            </a:r>
            <a:endParaRPr lang="en-US" altLang="zh-CN" dirty="0" smtClean="0">
              <a:latin typeface="Arial Narrow" panose="020B0606020202030204" pitchFamily="34" charset="0"/>
            </a:endParaRPr>
          </a:p>
          <a:p>
            <a:r>
              <a:rPr lang="zh-CN" altLang="en-US" dirty="0" smtClean="0"/>
              <a:t>封建</a:t>
            </a:r>
            <a:r>
              <a:rPr lang="zh-CN" altLang="en-US" dirty="0"/>
              <a:t>贵族的来源</a:t>
            </a:r>
            <a:endParaRPr lang="en-US" altLang="zh-CN" dirty="0"/>
          </a:p>
          <a:p>
            <a:pPr lvl="1"/>
            <a:r>
              <a:rPr lang="zh-CN" altLang="en-US" dirty="0"/>
              <a:t>老贵族：旧罗马贵族；蛮族领袖</a:t>
            </a:r>
            <a:endParaRPr lang="en-US" altLang="zh-CN" dirty="0"/>
          </a:p>
          <a:p>
            <a:pPr lvl="1"/>
            <a:r>
              <a:rPr lang="zh-CN" altLang="en-US" dirty="0"/>
              <a:t>新贵族：国王的亲信；有战功的军官</a:t>
            </a:r>
            <a:endParaRPr lang="en-US" altLang="zh-CN" dirty="0"/>
          </a:p>
          <a:p>
            <a:endParaRPr lang="zh-SG" altLang="en-US" dirty="0"/>
          </a:p>
        </p:txBody>
      </p:sp>
    </p:spTree>
    <p:extLst>
      <p:ext uri="{BB962C8B-B14F-4D97-AF65-F5344CB8AC3E}">
        <p14:creationId xmlns:p14="http://schemas.microsoft.com/office/powerpoint/2010/main" val="26362052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四、西欧的蛮族化与封建化</a:t>
            </a:r>
            <a:endParaRPr lang="zh-SG" altLang="en-US" dirty="0"/>
          </a:p>
        </p:txBody>
      </p:sp>
      <p:sp>
        <p:nvSpPr>
          <p:cNvPr id="3" name="内容占位符 2"/>
          <p:cNvSpPr>
            <a:spLocks noGrp="1"/>
          </p:cNvSpPr>
          <p:nvPr>
            <p:ph idx="1"/>
          </p:nvPr>
        </p:nvSpPr>
        <p:spPr>
          <a:xfrm>
            <a:off x="1219200" y="1783560"/>
            <a:ext cx="10637440" cy="5074440"/>
          </a:xfrm>
        </p:spPr>
        <p:txBody>
          <a:bodyPr>
            <a:normAutofit lnSpcReduction="10000"/>
          </a:bodyPr>
          <a:lstStyle/>
          <a:p>
            <a:r>
              <a:rPr lang="zh-CN" altLang="en-US" dirty="0" smtClean="0"/>
              <a:t>西欧封建</a:t>
            </a:r>
            <a:r>
              <a:rPr lang="zh-CN" altLang="en-US" dirty="0"/>
              <a:t>的制度源流</a:t>
            </a:r>
            <a:endParaRPr lang="en-US" altLang="zh-CN" dirty="0"/>
          </a:p>
          <a:p>
            <a:pPr lvl="1"/>
            <a:r>
              <a:rPr lang="zh-CN" altLang="en-US" dirty="0" smtClean="0"/>
              <a:t>日耳曼传统（国王</a:t>
            </a:r>
            <a:r>
              <a:rPr lang="en-US" altLang="zh-CN" dirty="0" smtClean="0"/>
              <a:t>/</a:t>
            </a:r>
            <a:r>
              <a:rPr lang="zh-CN" altLang="en-US" dirty="0" smtClean="0"/>
              <a:t>部落联盟首长</a:t>
            </a:r>
            <a:r>
              <a:rPr lang="en-US" altLang="zh-CN" dirty="0" smtClean="0"/>
              <a:t>-</a:t>
            </a:r>
            <a:r>
              <a:rPr lang="zh-CN" altLang="en-US" dirty="0" smtClean="0"/>
              <a:t>封臣</a:t>
            </a:r>
            <a:r>
              <a:rPr lang="en-US" altLang="zh-CN" dirty="0" smtClean="0"/>
              <a:t>/</a:t>
            </a:r>
            <a:r>
              <a:rPr lang="zh-CN" altLang="en-US" dirty="0" smtClean="0"/>
              <a:t>仆从部落酋长）</a:t>
            </a:r>
            <a:endParaRPr lang="en-US" altLang="zh-CN" dirty="0" smtClean="0"/>
          </a:p>
          <a:p>
            <a:pPr lvl="2"/>
            <a:r>
              <a:rPr lang="zh-CN" altLang="en-US" dirty="0" smtClean="0"/>
              <a:t>松散性：早期王国本身来自诸多</a:t>
            </a:r>
            <a:r>
              <a:rPr lang="zh-CN" altLang="en-US" dirty="0"/>
              <a:t>部落组成军事</a:t>
            </a:r>
            <a:r>
              <a:rPr lang="zh-CN" altLang="en-US" dirty="0" smtClean="0"/>
              <a:t>联盟，各部落相对独立</a:t>
            </a:r>
            <a:endParaRPr lang="en-US" altLang="zh-CN" dirty="0" smtClean="0"/>
          </a:p>
          <a:p>
            <a:pPr lvl="2"/>
            <a:r>
              <a:rPr lang="zh-CN" altLang="en-US" dirty="0"/>
              <a:t>原始军事民主</a:t>
            </a:r>
            <a:r>
              <a:rPr lang="zh-CN" altLang="en-US" dirty="0" smtClean="0"/>
              <a:t>制</a:t>
            </a:r>
            <a:r>
              <a:rPr lang="zh-CN" altLang="en-US" dirty="0" smtClean="0">
                <a:latin typeface="Calibri" panose="020F0502020204030204" pitchFamily="34" charset="0"/>
              </a:rPr>
              <a:t>→议会制、</a:t>
            </a:r>
            <a:r>
              <a:rPr lang="zh-CN" altLang="en-US" dirty="0" smtClean="0"/>
              <a:t>选</a:t>
            </a:r>
            <a:r>
              <a:rPr lang="zh-CN" altLang="en-US" dirty="0"/>
              <a:t>王</a:t>
            </a:r>
            <a:r>
              <a:rPr lang="zh-CN" altLang="en-US" dirty="0" smtClean="0"/>
              <a:t>制</a:t>
            </a:r>
            <a:endParaRPr lang="en-US" altLang="zh-CN" dirty="0" smtClean="0"/>
          </a:p>
          <a:p>
            <a:pPr lvl="2"/>
            <a:r>
              <a:rPr lang="zh-CN" altLang="en-US" dirty="0" smtClean="0"/>
              <a:t>战利品分割传统：</a:t>
            </a:r>
            <a:r>
              <a:rPr lang="zh-CN" altLang="en-US" dirty="0" smtClean="0">
                <a:latin typeface="Calibri" panose="020F0502020204030204" pitchFamily="34" charset="0"/>
              </a:rPr>
              <a:t>部落联盟首领将战利品分给</a:t>
            </a:r>
            <a:r>
              <a:rPr lang="zh-CN" altLang="en-US" dirty="0"/>
              <a:t>仆从部落换取</a:t>
            </a:r>
            <a:r>
              <a:rPr lang="zh-CN" altLang="en-US" dirty="0" smtClean="0"/>
              <a:t>忠诚</a:t>
            </a:r>
            <a:endParaRPr lang="en-US" altLang="zh-CN" dirty="0" smtClean="0"/>
          </a:p>
          <a:p>
            <a:pPr lvl="3"/>
            <a:r>
              <a:rPr lang="zh-CN" altLang="en-US" dirty="0" smtClean="0">
                <a:latin typeface="Calibri" panose="020F0502020204030204" pitchFamily="34" charset="0"/>
              </a:rPr>
              <a:t>→</a:t>
            </a:r>
            <a:r>
              <a:rPr lang="zh-CN" altLang="en-US" dirty="0" smtClean="0"/>
              <a:t>国王将</a:t>
            </a:r>
            <a:r>
              <a:rPr lang="zh-CN" altLang="en-US" dirty="0"/>
              <a:t>占领的土地分封</a:t>
            </a:r>
            <a:r>
              <a:rPr lang="zh-CN" altLang="en-US" dirty="0" smtClean="0"/>
              <a:t>给封臣</a:t>
            </a:r>
            <a:endParaRPr lang="en-US" altLang="zh-CN" dirty="0" smtClean="0"/>
          </a:p>
          <a:p>
            <a:pPr lvl="1"/>
            <a:r>
              <a:rPr lang="zh-CN" altLang="en-US" dirty="0" smtClean="0"/>
              <a:t>加</a:t>
            </a:r>
            <a:r>
              <a:rPr lang="zh-CN" altLang="en-US" dirty="0"/>
              <a:t>洛林采邑制</a:t>
            </a:r>
            <a:r>
              <a:rPr lang="zh-CN" altLang="en-US" dirty="0" smtClean="0"/>
              <a:t>改革</a:t>
            </a:r>
            <a:endParaRPr lang="en-US" altLang="zh-CN" dirty="0" smtClean="0"/>
          </a:p>
          <a:p>
            <a:r>
              <a:rPr lang="zh-CN" altLang="en-US" dirty="0" smtClean="0"/>
              <a:t>制度要点</a:t>
            </a:r>
            <a:endParaRPr lang="zh-CN" altLang="en-US" dirty="0"/>
          </a:p>
          <a:p>
            <a:pPr lvl="1"/>
            <a:r>
              <a:rPr lang="zh-CN" altLang="en-US" dirty="0"/>
              <a:t>领地内自治；对主君纳税和服兵役；获取主君和教会的政治支持</a:t>
            </a:r>
          </a:p>
          <a:p>
            <a:pPr lvl="1"/>
            <a:r>
              <a:rPr lang="zh-CN" altLang="en-US" dirty="0" smtClean="0"/>
              <a:t>爵位传承</a:t>
            </a:r>
            <a:r>
              <a:rPr lang="zh-CN" altLang="en-US" dirty="0"/>
              <a:t>：教会加冕、主君册封、继承、本地贵族支持</a:t>
            </a:r>
          </a:p>
          <a:p>
            <a:pPr lvl="1"/>
            <a:r>
              <a:rPr lang="zh-CN" altLang="en-US" dirty="0"/>
              <a:t>常有君主与臣民非同一民族，以及一人领数藩君位的情况</a:t>
            </a:r>
          </a:p>
          <a:p>
            <a:endParaRPr lang="zh-SG" altLang="en-US" dirty="0"/>
          </a:p>
        </p:txBody>
      </p:sp>
    </p:spTree>
    <p:extLst>
      <p:ext uri="{BB962C8B-B14F-4D97-AF65-F5344CB8AC3E}">
        <p14:creationId xmlns:p14="http://schemas.microsoft.com/office/powerpoint/2010/main" val="652839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五、中世纪</a:t>
            </a:r>
            <a:r>
              <a:rPr lang="zh-CN" altLang="en-US" dirty="0" smtClean="0"/>
              <a:t>后期欧洲政治</a:t>
            </a:r>
            <a:r>
              <a:rPr lang="zh-CN" altLang="en-US" dirty="0"/>
              <a:t>版图</a:t>
            </a:r>
            <a:endParaRPr lang="zh-SG" altLang="en-US" dirty="0"/>
          </a:p>
        </p:txBody>
      </p:sp>
      <p:sp>
        <p:nvSpPr>
          <p:cNvPr id="3" name="内容占位符 2"/>
          <p:cNvSpPr>
            <a:spLocks noGrp="1"/>
          </p:cNvSpPr>
          <p:nvPr>
            <p:ph idx="1"/>
          </p:nvPr>
        </p:nvSpPr>
        <p:spPr>
          <a:xfrm>
            <a:off x="1219200" y="1783560"/>
            <a:ext cx="10363200" cy="4669776"/>
          </a:xfrm>
        </p:spPr>
        <p:txBody>
          <a:bodyPr>
            <a:normAutofit/>
          </a:bodyPr>
          <a:lstStyle/>
          <a:p>
            <a:r>
              <a:rPr lang="zh-CN" altLang="en-US" dirty="0" smtClean="0"/>
              <a:t>神圣罗马帝国</a:t>
            </a:r>
            <a:endParaRPr lang="en-US" altLang="zh-CN" dirty="0" smtClean="0"/>
          </a:p>
          <a:p>
            <a:pPr lvl="1"/>
            <a:r>
              <a:rPr lang="zh-CN" altLang="en-US" dirty="0" smtClean="0"/>
              <a:t>建立</a:t>
            </a:r>
            <a:r>
              <a:rPr lang="zh-CN" altLang="en-US" dirty="0"/>
              <a:t>：奥托一世加冕（</a:t>
            </a:r>
            <a:r>
              <a:rPr lang="en-US" altLang="zh-CN" dirty="0"/>
              <a:t>962</a:t>
            </a:r>
            <a:r>
              <a:rPr lang="zh-CN" altLang="en-US" dirty="0"/>
              <a:t>年）</a:t>
            </a:r>
            <a:endParaRPr lang="en-US" altLang="zh-CN" dirty="0"/>
          </a:p>
          <a:p>
            <a:pPr lvl="1"/>
            <a:r>
              <a:rPr lang="zh-CN" altLang="en-US" dirty="0"/>
              <a:t>国名由来</a:t>
            </a:r>
            <a:endParaRPr lang="en-US" altLang="zh-CN" dirty="0"/>
          </a:p>
          <a:p>
            <a:pPr lvl="2"/>
            <a:r>
              <a:rPr lang="zh-CN" altLang="en-US" dirty="0"/>
              <a:t>“神圣皇帝”（</a:t>
            </a:r>
            <a:r>
              <a:rPr lang="en-US" altLang="zh-CN" dirty="0"/>
              <a:t>1157</a:t>
            </a:r>
            <a:r>
              <a:rPr lang="zh-CN" altLang="en-US" dirty="0"/>
              <a:t>，霍亨斯陶芬王朝红胡子腓特列）</a:t>
            </a:r>
            <a:endParaRPr lang="en-US" altLang="zh-CN" dirty="0"/>
          </a:p>
          <a:p>
            <a:pPr lvl="2"/>
            <a:r>
              <a:rPr lang="en-US" altLang="zh-CN" dirty="0"/>
              <a:t>1254</a:t>
            </a:r>
            <a:r>
              <a:rPr lang="zh-CN" altLang="en-US" dirty="0"/>
              <a:t>年，始见“神圣罗马帝国”全称</a:t>
            </a:r>
            <a:endParaRPr lang="en-US" altLang="zh-CN" dirty="0"/>
          </a:p>
          <a:p>
            <a:pPr lvl="1"/>
            <a:r>
              <a:rPr lang="zh-CN" altLang="en-US" dirty="0" smtClean="0"/>
              <a:t>选</a:t>
            </a:r>
            <a:r>
              <a:rPr lang="zh-CN" altLang="en-US" dirty="0"/>
              <a:t>帝侯制度（</a:t>
            </a:r>
            <a:r>
              <a:rPr lang="en-US" altLang="zh-CN" dirty="0"/>
              <a:t>1356</a:t>
            </a:r>
            <a:r>
              <a:rPr lang="zh-CN" altLang="en-US" dirty="0"/>
              <a:t>年）</a:t>
            </a:r>
          </a:p>
          <a:p>
            <a:pPr lvl="2"/>
            <a:r>
              <a:rPr lang="zh-CN" altLang="en-US" dirty="0"/>
              <a:t>三大主教：美茵茨，科隆，特里尔</a:t>
            </a:r>
          </a:p>
          <a:p>
            <a:pPr lvl="2"/>
            <a:r>
              <a:rPr lang="zh-CN" altLang="en-US" dirty="0"/>
              <a:t>四大领主：萨克森</a:t>
            </a:r>
            <a:r>
              <a:rPr lang="en-US" altLang="zh-CN" dirty="0"/>
              <a:t>-</a:t>
            </a:r>
            <a:r>
              <a:rPr lang="zh-CN" altLang="en-US" dirty="0"/>
              <a:t>维滕堡公爵，勃兰登堡藩侯，巴伐利亚选帝侯，波希米亚国王</a:t>
            </a:r>
          </a:p>
          <a:p>
            <a:pPr lvl="2"/>
            <a:r>
              <a:rPr lang="zh-CN" altLang="en-US" dirty="0"/>
              <a:t>包括其大选侯在内的日耳曼诸侯都有资格成为候选人</a:t>
            </a:r>
          </a:p>
          <a:p>
            <a:endParaRPr lang="zh-SG" altLang="en-US" dirty="0"/>
          </a:p>
        </p:txBody>
      </p:sp>
    </p:spTree>
    <p:extLst>
      <p:ext uri="{BB962C8B-B14F-4D97-AF65-F5344CB8AC3E}">
        <p14:creationId xmlns:p14="http://schemas.microsoft.com/office/powerpoint/2010/main" val="3217269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关于这门课</a:t>
            </a:r>
            <a:endParaRPr lang="zh-CN" altLang="en-US" dirty="0"/>
          </a:p>
        </p:txBody>
      </p:sp>
      <p:sp>
        <p:nvSpPr>
          <p:cNvPr id="3" name="内容占位符 2"/>
          <p:cNvSpPr>
            <a:spLocks noGrp="1"/>
          </p:cNvSpPr>
          <p:nvPr>
            <p:ph idx="1"/>
          </p:nvPr>
        </p:nvSpPr>
        <p:spPr/>
        <p:txBody>
          <a:bodyPr>
            <a:normAutofit/>
          </a:bodyPr>
          <a:lstStyle/>
          <a:p>
            <a:r>
              <a:rPr lang="zh-CN" altLang="en-US" dirty="0"/>
              <a:t>主讲</a:t>
            </a:r>
            <a:r>
              <a:rPr lang="zh-CN" altLang="en-US" dirty="0" smtClean="0"/>
              <a:t>：</a:t>
            </a:r>
            <a:endParaRPr lang="en-US" altLang="zh-CN" dirty="0" smtClean="0"/>
          </a:p>
          <a:p>
            <a:pPr lvl="1"/>
            <a:r>
              <a:rPr lang="zh-CN" altLang="en-US" dirty="0" smtClean="0"/>
              <a:t>苏</a:t>
            </a:r>
            <a:r>
              <a:rPr lang="zh-CN" altLang="en-US" dirty="0"/>
              <a:t>湛　</a:t>
            </a:r>
            <a:r>
              <a:rPr lang="zh-CN" altLang="en-US" dirty="0" smtClean="0"/>
              <a:t> 副教授</a:t>
            </a:r>
            <a:r>
              <a:rPr lang="zh-CN" altLang="en-US" dirty="0"/>
              <a:t>　</a:t>
            </a:r>
            <a:r>
              <a:rPr lang="en-US" altLang="zh-CN" dirty="0">
                <a:hlinkClick r:id="rId3"/>
              </a:rPr>
              <a:t>suzhan@ucas.ac.cn</a:t>
            </a:r>
            <a:r>
              <a:rPr lang="en-US" altLang="zh-CN" dirty="0"/>
              <a:t> </a:t>
            </a:r>
          </a:p>
          <a:p>
            <a:pPr lvl="8"/>
            <a:endParaRPr lang="en-US" altLang="zh-CN" dirty="0"/>
          </a:p>
          <a:p>
            <a:r>
              <a:rPr lang="zh-CN" altLang="en-US" dirty="0" smtClean="0"/>
              <a:t>课时：</a:t>
            </a:r>
            <a:r>
              <a:rPr lang="en-US" altLang="zh-CN" dirty="0" smtClean="0">
                <a:latin typeface="+mn-ea"/>
              </a:rPr>
              <a:t>3×13</a:t>
            </a:r>
            <a:endParaRPr lang="en-US" altLang="zh-CN" dirty="0">
              <a:latin typeface="+mn-ea"/>
            </a:endParaRPr>
          </a:p>
          <a:p>
            <a:r>
              <a:rPr lang="zh-CN" altLang="en-US" dirty="0">
                <a:latin typeface="+mn-ea"/>
              </a:rPr>
              <a:t>考核方式：</a:t>
            </a:r>
            <a:endParaRPr lang="en-US" altLang="zh-CN" dirty="0">
              <a:latin typeface="+mn-ea"/>
            </a:endParaRPr>
          </a:p>
          <a:p>
            <a:pPr lvl="1"/>
            <a:r>
              <a:rPr lang="zh-CN" altLang="en-US" dirty="0">
                <a:latin typeface="+mn-ea"/>
              </a:rPr>
              <a:t>日常考勤</a:t>
            </a:r>
            <a:r>
              <a:rPr lang="zh-CN" altLang="en-US" dirty="0" smtClean="0">
                <a:latin typeface="+mn-ea"/>
              </a:rPr>
              <a:t>：</a:t>
            </a:r>
            <a:r>
              <a:rPr lang="en-US" altLang="zh-CN" dirty="0" smtClean="0">
                <a:latin typeface="+mn-ea"/>
              </a:rPr>
              <a:t>40</a:t>
            </a:r>
            <a:r>
              <a:rPr lang="zh-CN" altLang="en-US" dirty="0" smtClean="0">
                <a:latin typeface="+mn-ea"/>
              </a:rPr>
              <a:t>分</a:t>
            </a:r>
            <a:endParaRPr lang="en-US" altLang="zh-CN" dirty="0" smtClean="0">
              <a:latin typeface="+mn-ea"/>
            </a:endParaRPr>
          </a:p>
          <a:p>
            <a:pPr lvl="2"/>
            <a:r>
              <a:rPr lang="zh-CN" altLang="en-US" dirty="0" smtClean="0">
                <a:latin typeface="+mn-ea"/>
              </a:rPr>
              <a:t>每次签到</a:t>
            </a:r>
            <a:r>
              <a:rPr lang="en-US" altLang="zh-CN" dirty="0" smtClean="0">
                <a:latin typeface="+mn-ea"/>
              </a:rPr>
              <a:t>3</a:t>
            </a:r>
            <a:r>
              <a:rPr lang="zh-CN" altLang="en-US" dirty="0" smtClean="0">
                <a:latin typeface="+mn-ea"/>
              </a:rPr>
              <a:t>分</a:t>
            </a:r>
            <a:endParaRPr lang="en-US" altLang="zh-CN" dirty="0" smtClean="0">
              <a:latin typeface="+mn-ea"/>
            </a:endParaRPr>
          </a:p>
          <a:p>
            <a:pPr lvl="2"/>
            <a:r>
              <a:rPr lang="zh-CN" altLang="en-US" dirty="0">
                <a:latin typeface="+mn-ea"/>
              </a:rPr>
              <a:t>缺课</a:t>
            </a:r>
            <a:r>
              <a:rPr lang="zh-CN" altLang="en-US" dirty="0" smtClean="0">
                <a:latin typeface="+mn-ea"/>
              </a:rPr>
              <a:t>三分之一以上（</a:t>
            </a:r>
            <a:r>
              <a:rPr lang="en-US" altLang="zh-CN" dirty="0" smtClean="0">
                <a:latin typeface="+mn-ea"/>
              </a:rPr>
              <a:t>5</a:t>
            </a:r>
            <a:r>
              <a:rPr lang="zh-CN" altLang="en-US" dirty="0" smtClean="0">
                <a:latin typeface="+mn-ea"/>
              </a:rPr>
              <a:t>次）不合格</a:t>
            </a:r>
            <a:endParaRPr lang="en-US" altLang="zh-CN" dirty="0">
              <a:latin typeface="+mn-ea"/>
            </a:endParaRPr>
          </a:p>
          <a:p>
            <a:pPr lvl="1"/>
            <a:r>
              <a:rPr lang="zh-CN" altLang="en-US" dirty="0" smtClean="0">
                <a:latin typeface="+mn-ea"/>
              </a:rPr>
              <a:t>闭卷考试：</a:t>
            </a:r>
            <a:r>
              <a:rPr lang="en-US" altLang="zh-CN" dirty="0" smtClean="0">
                <a:latin typeface="+mn-ea"/>
              </a:rPr>
              <a:t>60</a:t>
            </a:r>
            <a:r>
              <a:rPr lang="zh-CN" altLang="en-US" dirty="0">
                <a:latin typeface="+mn-ea"/>
              </a:rPr>
              <a:t>分</a:t>
            </a:r>
            <a:endParaRPr lang="en-US" altLang="zh-CN" dirty="0">
              <a:latin typeface="+mn-ea"/>
            </a:endParaRPr>
          </a:p>
          <a:p>
            <a:pPr lvl="2"/>
            <a:endParaRPr lang="zh-CN" altLang="en-US" dirty="0" smtClean="0">
              <a:latin typeface="+mn-ea"/>
            </a:endParaRPr>
          </a:p>
          <a:p>
            <a:endParaRPr lang="zh-CN" altLang="en-US" dirty="0"/>
          </a:p>
        </p:txBody>
      </p:sp>
    </p:spTree>
    <p:extLst>
      <p:ext uri="{BB962C8B-B14F-4D97-AF65-F5344CB8AC3E}">
        <p14:creationId xmlns:p14="http://schemas.microsoft.com/office/powerpoint/2010/main" val="18793993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五、中世纪</a:t>
            </a:r>
            <a:r>
              <a:rPr lang="zh-CN" altLang="en-US" dirty="0"/>
              <a:t>后期欧洲政治</a:t>
            </a:r>
            <a:r>
              <a:rPr lang="zh-CN" altLang="en-US" dirty="0"/>
              <a:t>版图</a:t>
            </a:r>
          </a:p>
        </p:txBody>
      </p:sp>
      <p:sp>
        <p:nvSpPr>
          <p:cNvPr id="3" name="内容占位符 2"/>
          <p:cNvSpPr>
            <a:spLocks noGrp="1"/>
          </p:cNvSpPr>
          <p:nvPr>
            <p:ph idx="1"/>
          </p:nvPr>
        </p:nvSpPr>
        <p:spPr/>
        <p:txBody>
          <a:bodyPr/>
          <a:lstStyle/>
          <a:p>
            <a:pPr lvl="1"/>
            <a:r>
              <a:rPr lang="zh-CN" altLang="en-US" dirty="0"/>
              <a:t>范围</a:t>
            </a:r>
            <a:endParaRPr lang="en-US" altLang="zh-CN" dirty="0"/>
          </a:p>
          <a:p>
            <a:pPr lvl="2"/>
            <a:r>
              <a:rPr lang="zh-CN" altLang="en-US" dirty="0"/>
              <a:t>核心区：日耳曼诸邦、波西米亚（</a:t>
            </a:r>
            <a:r>
              <a:rPr lang="en-US" altLang="zh-CN" dirty="0"/>
              <a:t> 950</a:t>
            </a:r>
            <a:r>
              <a:rPr lang="zh-CN" altLang="en-US" dirty="0"/>
              <a:t>年以后，帝国诸侯中唯一王国）</a:t>
            </a:r>
            <a:endParaRPr lang="en-US" altLang="zh-CN" dirty="0"/>
          </a:p>
          <a:p>
            <a:pPr lvl="2"/>
            <a:r>
              <a:rPr lang="zh-CN" altLang="en-US" dirty="0"/>
              <a:t>附庸领地</a:t>
            </a:r>
            <a:endParaRPr lang="en-US" altLang="zh-CN" dirty="0"/>
          </a:p>
          <a:p>
            <a:pPr lvl="3"/>
            <a:r>
              <a:rPr lang="zh-CN" altLang="en-US" dirty="0"/>
              <a:t>意大利诸邦、洛林、勃艮第</a:t>
            </a:r>
            <a:endParaRPr lang="en-US" altLang="zh-CN" dirty="0"/>
          </a:p>
          <a:p>
            <a:pPr lvl="3"/>
            <a:r>
              <a:rPr lang="zh-CN" altLang="en-US" dirty="0"/>
              <a:t>联邦：若干小诸侯、领地组成联盟对抗外敌及帝国政府（瑞士联邦、尼德兰联邦）</a:t>
            </a:r>
            <a:endParaRPr lang="en-US" altLang="zh-CN" dirty="0"/>
          </a:p>
          <a:p>
            <a:pPr lvl="3"/>
            <a:r>
              <a:rPr lang="zh-CN" altLang="en-US" dirty="0"/>
              <a:t>自治城邦（自由邦、自由市、共和国）</a:t>
            </a:r>
            <a:endParaRPr lang="en-US" altLang="zh-CN" dirty="0"/>
          </a:p>
          <a:p>
            <a:pPr lvl="4"/>
            <a:r>
              <a:rPr lang="zh-CN" altLang="en-US" dirty="0"/>
              <a:t>罗马帝国的传统；君权、教权与封建主之间的博弈</a:t>
            </a:r>
          </a:p>
          <a:p>
            <a:pPr lvl="2"/>
            <a:r>
              <a:rPr lang="zh-CN" altLang="en-US" dirty="0"/>
              <a:t>哈布斯堡王朝时期通过联姻兼并西班牙和勃艮第</a:t>
            </a:r>
            <a:endParaRPr lang="en-US" altLang="zh-CN" dirty="0"/>
          </a:p>
          <a:p>
            <a:pPr lvl="2"/>
            <a:r>
              <a:rPr lang="zh-CN" altLang="en-US" dirty="0"/>
              <a:t>皇帝自己也是一方诸侯，只对自己的领地有绝对控制权</a:t>
            </a:r>
            <a:endParaRPr lang="en-US" altLang="zh-CN" dirty="0"/>
          </a:p>
          <a:p>
            <a:pPr lvl="1"/>
            <a:endParaRPr lang="en-US" altLang="zh-CN" dirty="0"/>
          </a:p>
          <a:p>
            <a:endParaRPr lang="zh-SG" altLang="en-US" dirty="0"/>
          </a:p>
          <a:p>
            <a:endParaRPr lang="zh-CN" altLang="en-US" dirty="0"/>
          </a:p>
        </p:txBody>
      </p:sp>
    </p:spTree>
    <p:extLst>
      <p:ext uri="{BB962C8B-B14F-4D97-AF65-F5344CB8AC3E}">
        <p14:creationId xmlns:p14="http://schemas.microsoft.com/office/powerpoint/2010/main" val="28599998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五、中世纪</a:t>
            </a:r>
            <a:r>
              <a:rPr lang="zh-CN" altLang="en-US" dirty="0"/>
              <a:t>后期欧洲政治</a:t>
            </a:r>
            <a:r>
              <a:rPr lang="zh-CN" altLang="en-US" dirty="0"/>
              <a:t>版图</a:t>
            </a:r>
          </a:p>
        </p:txBody>
      </p:sp>
      <p:sp>
        <p:nvSpPr>
          <p:cNvPr id="3" name="内容占位符 2"/>
          <p:cNvSpPr>
            <a:spLocks noGrp="1"/>
          </p:cNvSpPr>
          <p:nvPr>
            <p:ph idx="1"/>
          </p:nvPr>
        </p:nvSpPr>
        <p:spPr/>
        <p:txBody>
          <a:bodyPr/>
          <a:lstStyle/>
          <a:p>
            <a:r>
              <a:rPr lang="zh-CN" altLang="en-US" dirty="0" smtClean="0"/>
              <a:t>独立王国</a:t>
            </a:r>
            <a:endParaRPr lang="en-US" altLang="zh-CN" dirty="0" smtClean="0"/>
          </a:p>
          <a:p>
            <a:pPr lvl="1"/>
            <a:r>
              <a:rPr lang="zh-CN" altLang="en-US" dirty="0" smtClean="0"/>
              <a:t>西方：法国、英国</a:t>
            </a:r>
            <a:endParaRPr lang="en-US" altLang="zh-CN" dirty="0" smtClean="0"/>
          </a:p>
          <a:p>
            <a:pPr lvl="1"/>
            <a:r>
              <a:rPr lang="zh-CN" altLang="en-US" dirty="0" smtClean="0"/>
              <a:t>北方：丹麦、瑞典、挪威</a:t>
            </a:r>
            <a:endParaRPr lang="en-US" altLang="zh-CN" dirty="0" smtClean="0"/>
          </a:p>
          <a:p>
            <a:pPr lvl="1"/>
            <a:r>
              <a:rPr lang="zh-CN" altLang="en-US" dirty="0" smtClean="0"/>
              <a:t>东方</a:t>
            </a:r>
            <a:endParaRPr lang="en-US" altLang="zh-CN" dirty="0" smtClean="0"/>
          </a:p>
          <a:p>
            <a:pPr lvl="2"/>
            <a:r>
              <a:rPr lang="zh-CN" altLang="en-US" dirty="0" smtClean="0"/>
              <a:t>拜占庭：大部被阿拉伯</a:t>
            </a:r>
            <a:r>
              <a:rPr lang="en-US" altLang="zh-CN" dirty="0" smtClean="0"/>
              <a:t>-</a:t>
            </a:r>
            <a:r>
              <a:rPr lang="zh-CN" altLang="en-US" dirty="0" smtClean="0"/>
              <a:t>奥斯曼蚕食，收缩于拜占庭城周边</a:t>
            </a:r>
            <a:endParaRPr lang="en-US" altLang="zh-CN" dirty="0" smtClean="0"/>
          </a:p>
          <a:p>
            <a:pPr lvl="2"/>
            <a:r>
              <a:rPr lang="zh-CN" altLang="en-US" dirty="0" smtClean="0"/>
              <a:t>新兴国家：匈牙利</a:t>
            </a:r>
            <a:r>
              <a:rPr lang="zh-CN" altLang="en-US" dirty="0"/>
              <a:t>、波兰、俄国等</a:t>
            </a:r>
            <a:endParaRPr lang="en-US" altLang="zh-CN" dirty="0"/>
          </a:p>
          <a:p>
            <a:pPr lvl="2"/>
            <a:endParaRPr lang="en-US" altLang="zh-CN" dirty="0" smtClean="0"/>
          </a:p>
          <a:p>
            <a:endParaRPr lang="en-US" altLang="zh-CN" dirty="0"/>
          </a:p>
          <a:p>
            <a:endParaRPr lang="en-US" altLang="zh-CN" dirty="0" smtClean="0"/>
          </a:p>
          <a:p>
            <a:endParaRPr lang="zh-CN" altLang="en-US" dirty="0"/>
          </a:p>
        </p:txBody>
      </p:sp>
    </p:spTree>
    <p:extLst>
      <p:ext uri="{BB962C8B-B14F-4D97-AF65-F5344CB8AC3E}">
        <p14:creationId xmlns:p14="http://schemas.microsoft.com/office/powerpoint/2010/main" val="14947423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六、罗马教廷权力的膨胀</a:t>
            </a:r>
          </a:p>
        </p:txBody>
      </p:sp>
      <p:sp>
        <p:nvSpPr>
          <p:cNvPr id="3" name="内容占位符 2"/>
          <p:cNvSpPr>
            <a:spLocks noGrp="1"/>
          </p:cNvSpPr>
          <p:nvPr>
            <p:ph idx="1"/>
          </p:nvPr>
        </p:nvSpPr>
        <p:spPr>
          <a:xfrm>
            <a:off x="1219200" y="1783560"/>
            <a:ext cx="10925472" cy="4885800"/>
          </a:xfrm>
        </p:spPr>
        <p:txBody>
          <a:bodyPr>
            <a:normAutofit/>
          </a:bodyPr>
          <a:lstStyle/>
          <a:p>
            <a:r>
              <a:rPr lang="zh-CN" altLang="en-US" dirty="0"/>
              <a:t>五大主教</a:t>
            </a:r>
            <a:endParaRPr lang="en-US" altLang="zh-CN" dirty="0"/>
          </a:p>
          <a:p>
            <a:pPr lvl="1"/>
            <a:r>
              <a:rPr lang="zh-CN" altLang="en-US" dirty="0"/>
              <a:t>罗马、君士坦丁堡、亚历山大里亚、安条克和耶路撒冷</a:t>
            </a:r>
          </a:p>
          <a:p>
            <a:r>
              <a:rPr lang="zh-CN" altLang="en-US" dirty="0"/>
              <a:t>西罗马帝国皇帝授予罗马主教特权（</a:t>
            </a:r>
            <a:r>
              <a:rPr lang="en-US" altLang="zh-CN" dirty="0"/>
              <a:t>445</a:t>
            </a:r>
            <a:r>
              <a:rPr lang="zh-CN" altLang="en-US" dirty="0"/>
              <a:t>年）</a:t>
            </a:r>
          </a:p>
          <a:p>
            <a:r>
              <a:rPr lang="zh-CN" altLang="en-US" dirty="0"/>
              <a:t>格里高利一世（</a:t>
            </a:r>
            <a:r>
              <a:rPr lang="en-US" altLang="zh-CN" dirty="0"/>
              <a:t>590</a:t>
            </a:r>
            <a:r>
              <a:rPr lang="zh-CN" altLang="en-US" dirty="0"/>
              <a:t>～</a:t>
            </a:r>
            <a:r>
              <a:rPr lang="en-US" altLang="zh-CN" dirty="0"/>
              <a:t>604</a:t>
            </a:r>
            <a:r>
              <a:rPr lang="zh-CN" altLang="en-US" dirty="0" smtClean="0"/>
              <a:t>）：领导</a:t>
            </a:r>
            <a:r>
              <a:rPr lang="zh-CN" altLang="en-US" dirty="0"/>
              <a:t>意大利诸邦抵抗伦巴</a:t>
            </a:r>
            <a:r>
              <a:rPr lang="zh-CN" altLang="en-US" dirty="0" smtClean="0"/>
              <a:t>底入侵</a:t>
            </a:r>
            <a:endParaRPr lang="en-US" altLang="zh-CN" dirty="0"/>
          </a:p>
          <a:p>
            <a:r>
              <a:rPr lang="zh-CN" altLang="en-US" dirty="0"/>
              <a:t>与东罗马决裂</a:t>
            </a:r>
          </a:p>
          <a:p>
            <a:pPr lvl="1"/>
            <a:r>
              <a:rPr lang="zh-CN" altLang="en-US" dirty="0"/>
              <a:t>破坏圣像运动（</a:t>
            </a:r>
            <a:r>
              <a:rPr lang="en-US" altLang="zh-CN" dirty="0"/>
              <a:t>726</a:t>
            </a:r>
            <a:r>
              <a:rPr lang="zh-CN" altLang="en-US" dirty="0"/>
              <a:t>年）；丕平赠土（</a:t>
            </a:r>
            <a:r>
              <a:rPr lang="en-US" altLang="zh-CN" dirty="0"/>
              <a:t>756</a:t>
            </a:r>
            <a:r>
              <a:rPr lang="zh-CN" altLang="en-US" dirty="0"/>
              <a:t>年）；“君士坦丁赠礼”；加冕查理曼（</a:t>
            </a:r>
            <a:r>
              <a:rPr lang="en-US" altLang="zh-CN" dirty="0"/>
              <a:t>800</a:t>
            </a:r>
            <a:r>
              <a:rPr lang="zh-CN" altLang="en-US" dirty="0"/>
              <a:t>年）</a:t>
            </a:r>
          </a:p>
          <a:p>
            <a:pPr lvl="1"/>
            <a:r>
              <a:rPr lang="zh-CN" altLang="en-US" dirty="0"/>
              <a:t>东西教会决裂（</a:t>
            </a:r>
            <a:r>
              <a:rPr lang="en-US" altLang="zh-CN" dirty="0"/>
              <a:t>1054</a:t>
            </a:r>
            <a:r>
              <a:rPr lang="zh-CN" altLang="en-US" dirty="0"/>
              <a:t>年）</a:t>
            </a:r>
          </a:p>
          <a:p>
            <a:r>
              <a:rPr lang="zh-CN" altLang="en-US" dirty="0"/>
              <a:t>收回授职权（</a:t>
            </a:r>
            <a:r>
              <a:rPr lang="en-US" altLang="zh-CN" dirty="0"/>
              <a:t>1122</a:t>
            </a:r>
            <a:r>
              <a:rPr lang="zh-CN" altLang="en-US" dirty="0"/>
              <a:t>年）</a:t>
            </a:r>
          </a:p>
          <a:p>
            <a:endParaRPr lang="zh-CN" altLang="en-US" dirty="0"/>
          </a:p>
        </p:txBody>
      </p:sp>
    </p:spTree>
    <p:extLst>
      <p:ext uri="{BB962C8B-B14F-4D97-AF65-F5344CB8AC3E}">
        <p14:creationId xmlns:p14="http://schemas.microsoft.com/office/powerpoint/2010/main" val="1564722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六、罗马教廷权力的膨胀</a:t>
            </a:r>
            <a:endParaRPr lang="zh-SG" altLang="en-US" dirty="0"/>
          </a:p>
        </p:txBody>
      </p:sp>
      <p:sp>
        <p:nvSpPr>
          <p:cNvPr id="3" name="内容占位符 2"/>
          <p:cNvSpPr>
            <a:spLocks noGrp="1"/>
          </p:cNvSpPr>
          <p:nvPr>
            <p:ph idx="1"/>
          </p:nvPr>
        </p:nvSpPr>
        <p:spPr/>
        <p:txBody>
          <a:bodyPr/>
          <a:lstStyle/>
          <a:p>
            <a:r>
              <a:rPr lang="zh-CN" altLang="en-US" dirty="0" smtClean="0"/>
              <a:t>皇帝（国王）与</a:t>
            </a:r>
            <a:r>
              <a:rPr lang="zh-CN" altLang="en-US" dirty="0"/>
              <a:t>教会的合作与斗争</a:t>
            </a:r>
          </a:p>
          <a:p>
            <a:pPr lvl="1"/>
            <a:r>
              <a:rPr lang="zh-CN" altLang="en-US" dirty="0" smtClean="0"/>
              <a:t>世俗君主支持基督教的原因</a:t>
            </a:r>
            <a:endParaRPr lang="en-US" altLang="zh-CN" dirty="0" smtClean="0"/>
          </a:p>
          <a:p>
            <a:pPr lvl="2"/>
            <a:r>
              <a:rPr lang="zh-CN" altLang="en-US" dirty="0" smtClean="0"/>
              <a:t>初期</a:t>
            </a:r>
            <a:endParaRPr lang="en-US" altLang="zh-CN" dirty="0" smtClean="0"/>
          </a:p>
          <a:p>
            <a:pPr lvl="3"/>
            <a:r>
              <a:rPr lang="zh-CN" altLang="en-US" dirty="0" smtClean="0"/>
              <a:t>获取政权合法性（尤其是继承罗马帝国的合法性）</a:t>
            </a:r>
            <a:endParaRPr lang="en-US" altLang="zh-CN" dirty="0" smtClean="0"/>
          </a:p>
          <a:p>
            <a:pPr lvl="3"/>
            <a:r>
              <a:rPr lang="zh-CN" altLang="en-US" dirty="0" smtClean="0"/>
              <a:t>外交策略：获取相对文明和发达的基督教诸国认同（后发蛮族国家）</a:t>
            </a:r>
            <a:endParaRPr lang="en-US" altLang="zh-CN" dirty="0" smtClean="0"/>
          </a:p>
          <a:p>
            <a:pPr lvl="2"/>
            <a:r>
              <a:rPr lang="zh-CN" altLang="en-US" dirty="0" smtClean="0"/>
              <a:t>后期：安抚民众；压制觊觎王位的诸侯</a:t>
            </a:r>
            <a:endParaRPr lang="en-US" altLang="zh-CN" dirty="0" smtClean="0"/>
          </a:p>
          <a:p>
            <a:pPr lvl="1"/>
            <a:r>
              <a:rPr lang="zh-CN" altLang="en-US" dirty="0" smtClean="0"/>
              <a:t>斗争案例</a:t>
            </a:r>
            <a:endParaRPr lang="en-US" altLang="zh-CN" dirty="0" smtClean="0"/>
          </a:p>
          <a:p>
            <a:pPr lvl="2"/>
            <a:r>
              <a:rPr lang="zh-CN" altLang="en-US" dirty="0" smtClean="0"/>
              <a:t>奥托一世废立教皇（</a:t>
            </a:r>
            <a:r>
              <a:rPr lang="en-US" altLang="zh-CN" dirty="0" smtClean="0"/>
              <a:t>962</a:t>
            </a:r>
            <a:r>
              <a:rPr lang="zh-CN" altLang="en-US" dirty="0" smtClean="0"/>
              <a:t>）</a:t>
            </a:r>
            <a:endParaRPr lang="en-US" altLang="zh-CN" dirty="0" smtClean="0"/>
          </a:p>
          <a:p>
            <a:pPr lvl="2"/>
            <a:r>
              <a:rPr lang="zh-SG" altLang="en-US" dirty="0"/>
              <a:t>卡诺莎之</a:t>
            </a:r>
            <a:r>
              <a:rPr lang="zh-SG" altLang="en-US" dirty="0" smtClean="0"/>
              <a:t>辱</a:t>
            </a:r>
            <a:r>
              <a:rPr lang="zh-CN" altLang="en-US" dirty="0" smtClean="0"/>
              <a:t>（</a:t>
            </a:r>
            <a:r>
              <a:rPr lang="en-US" altLang="zh-CN" dirty="0" smtClean="0"/>
              <a:t>1077</a:t>
            </a:r>
            <a:r>
              <a:rPr lang="zh-CN" altLang="en-US" dirty="0" smtClean="0"/>
              <a:t>）：亨利四世被教皇绝罚事件</a:t>
            </a:r>
            <a:endParaRPr lang="en-US" altLang="zh-CN" dirty="0" smtClean="0"/>
          </a:p>
          <a:p>
            <a:pPr lvl="2"/>
            <a:r>
              <a:rPr lang="zh-SG" altLang="en-US" dirty="0"/>
              <a:t>卜尼法斯八</a:t>
            </a:r>
            <a:r>
              <a:rPr lang="zh-SG" altLang="en-US" dirty="0" smtClean="0"/>
              <a:t>世</a:t>
            </a:r>
            <a:r>
              <a:rPr lang="zh-CN" altLang="en-US" dirty="0" smtClean="0"/>
              <a:t>之死（</a:t>
            </a:r>
            <a:r>
              <a:rPr lang="en-US" altLang="zh-CN" dirty="0" smtClean="0"/>
              <a:t>1303</a:t>
            </a:r>
            <a:r>
              <a:rPr lang="zh-CN" altLang="en-US" dirty="0" smtClean="0"/>
              <a:t>）与亚维农之囚（</a:t>
            </a:r>
            <a:r>
              <a:rPr lang="en-US" altLang="zh-CN" dirty="0" smtClean="0"/>
              <a:t>1305-1377</a:t>
            </a:r>
            <a:r>
              <a:rPr lang="zh-CN" altLang="en-US" dirty="0" smtClean="0"/>
              <a:t>）</a:t>
            </a:r>
            <a:endParaRPr lang="en-US" altLang="zh-SG" dirty="0"/>
          </a:p>
          <a:p>
            <a:pPr lvl="1"/>
            <a:endParaRPr lang="zh-SG" altLang="en-US" dirty="0"/>
          </a:p>
        </p:txBody>
      </p:sp>
    </p:spTree>
    <p:extLst>
      <p:ext uri="{BB962C8B-B14F-4D97-AF65-F5344CB8AC3E}">
        <p14:creationId xmlns:p14="http://schemas.microsoft.com/office/powerpoint/2010/main" val="14753179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七、十字军东</a:t>
            </a:r>
            <a:r>
              <a:rPr lang="zh-CN" altLang="en-US" dirty="0" smtClean="0"/>
              <a:t>征</a:t>
            </a:r>
            <a:r>
              <a:rPr lang="en-US" altLang="zh-CN" dirty="0" smtClean="0"/>
              <a:t>(1096-1291)</a:t>
            </a:r>
            <a:endParaRPr lang="zh-CN" altLang="en-US" dirty="0"/>
          </a:p>
        </p:txBody>
      </p:sp>
      <p:sp>
        <p:nvSpPr>
          <p:cNvPr id="3" name="内容占位符 2"/>
          <p:cNvSpPr>
            <a:spLocks noGrp="1"/>
          </p:cNvSpPr>
          <p:nvPr>
            <p:ph idx="1"/>
          </p:nvPr>
        </p:nvSpPr>
        <p:spPr/>
        <p:txBody>
          <a:bodyPr>
            <a:normAutofit/>
          </a:bodyPr>
          <a:lstStyle/>
          <a:p>
            <a:r>
              <a:rPr lang="zh-CN" altLang="en-US" dirty="0" smtClean="0"/>
              <a:t>名义：帮</a:t>
            </a:r>
            <a:r>
              <a:rPr lang="zh-CN" altLang="en-US" dirty="0"/>
              <a:t>拜占庭对抗穆斯林人；光复耶路撒冷</a:t>
            </a:r>
            <a:endParaRPr lang="en-US" altLang="zh-CN" dirty="0"/>
          </a:p>
          <a:p>
            <a:r>
              <a:rPr lang="zh-CN" altLang="en-US" dirty="0"/>
              <a:t>本质</a:t>
            </a:r>
            <a:endParaRPr lang="en-US" altLang="zh-CN" dirty="0"/>
          </a:p>
          <a:p>
            <a:pPr lvl="1"/>
            <a:r>
              <a:rPr lang="zh-CN" altLang="en-US" dirty="0"/>
              <a:t>西欧内部的人口和经济压力藉由宗教狂热转化成对外侵略的力量和行动</a:t>
            </a:r>
            <a:endParaRPr lang="en-US" altLang="zh-CN" dirty="0"/>
          </a:p>
          <a:p>
            <a:r>
              <a:rPr lang="zh-CN" altLang="en-US" dirty="0"/>
              <a:t>骑士团的兴</a:t>
            </a:r>
            <a:r>
              <a:rPr lang="zh-CN" altLang="en-US" dirty="0" smtClean="0"/>
              <a:t>起</a:t>
            </a:r>
            <a:endParaRPr lang="en-US" altLang="zh-CN" dirty="0"/>
          </a:p>
          <a:p>
            <a:pPr lvl="1"/>
            <a:r>
              <a:rPr lang="zh-CN" altLang="en-US" dirty="0"/>
              <a:t>由东征骑士组成的半僧团军事组织，不隶属于任何国家，直接听命教廷</a:t>
            </a:r>
            <a:endParaRPr lang="en-US" altLang="zh-CN" dirty="0"/>
          </a:p>
          <a:p>
            <a:pPr lvl="1"/>
            <a:r>
              <a:rPr lang="zh-CN" altLang="en-US" dirty="0"/>
              <a:t>圣殿骑士团、医院骑士团（马耳他骑士团）、条顿骑士团（后建立普鲁士王国）</a:t>
            </a:r>
          </a:p>
        </p:txBody>
      </p:sp>
    </p:spTree>
    <p:extLst>
      <p:ext uri="{BB962C8B-B14F-4D97-AF65-F5344CB8AC3E}">
        <p14:creationId xmlns:p14="http://schemas.microsoft.com/office/powerpoint/2010/main" val="29358858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八、十二世纪复兴</a:t>
            </a:r>
          </a:p>
        </p:txBody>
      </p:sp>
      <p:sp>
        <p:nvSpPr>
          <p:cNvPr id="3" name="内容占位符 2"/>
          <p:cNvSpPr>
            <a:spLocks noGrp="1"/>
          </p:cNvSpPr>
          <p:nvPr>
            <p:ph idx="1"/>
          </p:nvPr>
        </p:nvSpPr>
        <p:spPr/>
        <p:txBody>
          <a:bodyPr>
            <a:normAutofit lnSpcReduction="10000"/>
          </a:bodyPr>
          <a:lstStyle/>
          <a:p>
            <a:r>
              <a:rPr lang="zh-CN" altLang="en-US" dirty="0"/>
              <a:t>背景</a:t>
            </a:r>
            <a:endParaRPr lang="en-US" altLang="zh-CN" dirty="0"/>
          </a:p>
          <a:p>
            <a:pPr lvl="1"/>
            <a:r>
              <a:rPr lang="zh-CN" altLang="en-US" dirty="0"/>
              <a:t>神圣罗马帝国进入鼎盛期（霍亨斯陶芬王朝）</a:t>
            </a:r>
            <a:endParaRPr lang="en-US" altLang="zh-CN" dirty="0"/>
          </a:p>
          <a:p>
            <a:pPr lvl="1"/>
            <a:r>
              <a:rPr lang="zh-CN" altLang="en-US" dirty="0"/>
              <a:t>经济、技术与社会发展的积累</a:t>
            </a:r>
          </a:p>
          <a:p>
            <a:pPr lvl="1"/>
            <a:r>
              <a:rPr lang="zh-CN" altLang="en-US" dirty="0"/>
              <a:t>财富、知识与人才西流</a:t>
            </a:r>
          </a:p>
          <a:p>
            <a:pPr lvl="2"/>
            <a:r>
              <a:rPr lang="zh-CN" altLang="en-US" dirty="0"/>
              <a:t>十字军东征；东罗马和阿拉伯的衰落</a:t>
            </a:r>
          </a:p>
          <a:p>
            <a:r>
              <a:rPr lang="zh-CN" altLang="en-US" dirty="0"/>
              <a:t>成就</a:t>
            </a:r>
            <a:endParaRPr lang="en-US" altLang="zh-CN" dirty="0"/>
          </a:p>
          <a:p>
            <a:pPr lvl="1"/>
            <a:r>
              <a:rPr lang="zh-CN" altLang="en-US" dirty="0"/>
              <a:t>经院哲学：亚里士多德主义的复兴</a:t>
            </a:r>
          </a:p>
          <a:p>
            <a:pPr lvl="2"/>
            <a:r>
              <a:rPr lang="zh-CN" altLang="en-US" dirty="0"/>
              <a:t>大阿尔伯特（约</a:t>
            </a:r>
            <a:r>
              <a:rPr lang="en-US" altLang="zh-CN" dirty="0"/>
              <a:t>1200-1280 </a:t>
            </a:r>
            <a:r>
              <a:rPr lang="zh-CN" altLang="en-US" dirty="0"/>
              <a:t>）、罗杰</a:t>
            </a:r>
            <a:r>
              <a:rPr lang="en-US" altLang="zh-CN" dirty="0"/>
              <a:t>·</a:t>
            </a:r>
            <a:r>
              <a:rPr lang="zh-CN" altLang="en-US" dirty="0"/>
              <a:t>培根（ </a:t>
            </a:r>
            <a:r>
              <a:rPr lang="en-US" altLang="zh-CN" dirty="0"/>
              <a:t>1214-1293 </a:t>
            </a:r>
            <a:r>
              <a:rPr lang="zh-CN" altLang="en-US" dirty="0"/>
              <a:t>）、托马斯</a:t>
            </a:r>
            <a:r>
              <a:rPr lang="en-US" altLang="zh-CN" dirty="0"/>
              <a:t>·</a:t>
            </a:r>
            <a:r>
              <a:rPr lang="zh-CN" altLang="en-US" dirty="0"/>
              <a:t>阿奎那（</a:t>
            </a:r>
            <a:r>
              <a:rPr lang="en-US" altLang="zh-CN" dirty="0"/>
              <a:t>1225-1274</a:t>
            </a:r>
            <a:r>
              <a:rPr lang="zh-CN" altLang="en-US" dirty="0"/>
              <a:t>）、奥卡姆的威廉（约</a:t>
            </a:r>
            <a:r>
              <a:rPr lang="en-US" altLang="zh-CN" dirty="0"/>
              <a:t>1285-1349 </a:t>
            </a:r>
            <a:r>
              <a:rPr lang="zh-CN" altLang="en-US" dirty="0"/>
              <a:t>）等</a:t>
            </a:r>
          </a:p>
          <a:p>
            <a:pPr lvl="1"/>
            <a:r>
              <a:rPr lang="zh-CN" altLang="en-US" dirty="0"/>
              <a:t>大学：博洛尼亚（</a:t>
            </a:r>
            <a:r>
              <a:rPr lang="en-US" altLang="zh-CN" dirty="0"/>
              <a:t>1088</a:t>
            </a:r>
            <a:r>
              <a:rPr lang="zh-CN" altLang="en-US" dirty="0"/>
              <a:t>年）；巴黎（</a:t>
            </a:r>
            <a:r>
              <a:rPr lang="en-US" altLang="zh-CN" dirty="0"/>
              <a:t>1150</a:t>
            </a:r>
            <a:r>
              <a:rPr lang="zh-CN" altLang="en-US" dirty="0"/>
              <a:t>年）</a:t>
            </a:r>
          </a:p>
        </p:txBody>
      </p:sp>
    </p:spTree>
    <p:extLst>
      <p:ext uri="{BB962C8B-B14F-4D97-AF65-F5344CB8AC3E}">
        <p14:creationId xmlns:p14="http://schemas.microsoft.com/office/powerpoint/2010/main" val="28159555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八、十二世纪复兴</a:t>
            </a:r>
            <a:endParaRPr lang="zh-SG" altLang="en-US" dirty="0"/>
          </a:p>
        </p:txBody>
      </p:sp>
      <p:sp>
        <p:nvSpPr>
          <p:cNvPr id="3" name="内容占位符 2"/>
          <p:cNvSpPr>
            <a:spLocks noGrp="1"/>
          </p:cNvSpPr>
          <p:nvPr>
            <p:ph idx="1"/>
          </p:nvPr>
        </p:nvSpPr>
        <p:spPr/>
        <p:txBody>
          <a:bodyPr/>
          <a:lstStyle/>
          <a:p>
            <a:r>
              <a:rPr lang="zh-CN" altLang="en-US" dirty="0"/>
              <a:t>复兴中断的原因</a:t>
            </a:r>
          </a:p>
          <a:p>
            <a:pPr lvl="1"/>
            <a:r>
              <a:rPr lang="zh-CN" altLang="en-US" dirty="0"/>
              <a:t>神圣罗马帝国</a:t>
            </a:r>
            <a:r>
              <a:rPr lang="zh-CN" altLang="en-US" dirty="0" smtClean="0"/>
              <a:t>衰落：政治危机</a:t>
            </a:r>
            <a:r>
              <a:rPr lang="en-US" altLang="zh-CN" dirty="0" smtClean="0"/>
              <a:t>——</a:t>
            </a:r>
            <a:r>
              <a:rPr lang="zh-CN" altLang="en-US" dirty="0" smtClean="0"/>
              <a:t>“大空位”</a:t>
            </a:r>
            <a:endParaRPr lang="en-US" altLang="zh-CN" dirty="0"/>
          </a:p>
          <a:p>
            <a:pPr lvl="1"/>
            <a:r>
              <a:rPr lang="zh-CN" altLang="en-US" dirty="0"/>
              <a:t>教廷的保守化</a:t>
            </a:r>
            <a:r>
              <a:rPr lang="zh-CN" altLang="en-US" dirty="0" smtClean="0"/>
              <a:t>：</a:t>
            </a:r>
            <a:endParaRPr lang="en-US" altLang="zh-CN" dirty="0" smtClean="0"/>
          </a:p>
          <a:p>
            <a:pPr lvl="2"/>
            <a:r>
              <a:rPr lang="zh-CN" altLang="en-US" dirty="0" smtClean="0"/>
              <a:t>信仰</a:t>
            </a:r>
            <a:r>
              <a:rPr lang="zh-CN" altLang="en-US" dirty="0"/>
              <a:t>危机与异端兴起</a:t>
            </a:r>
            <a:r>
              <a:rPr lang="zh-CN" altLang="en-US" dirty="0" smtClean="0"/>
              <a:t>；伊斯兰教徒的军事压力</a:t>
            </a:r>
            <a:endParaRPr lang="en-US" altLang="zh-CN" dirty="0" smtClean="0"/>
          </a:p>
          <a:p>
            <a:pPr lvl="1"/>
            <a:r>
              <a:rPr lang="zh-CN" altLang="en-US" dirty="0" smtClean="0"/>
              <a:t>人口与经济原因</a:t>
            </a:r>
            <a:endParaRPr lang="en-US" altLang="zh-CN" dirty="0" smtClean="0"/>
          </a:p>
          <a:p>
            <a:pPr lvl="2"/>
            <a:r>
              <a:rPr lang="zh-CN" altLang="en-US" dirty="0" smtClean="0"/>
              <a:t>中世纪经济的</a:t>
            </a:r>
            <a:r>
              <a:rPr lang="zh-CN" altLang="en-US" dirty="0"/>
              <a:t>线性</a:t>
            </a:r>
            <a:r>
              <a:rPr lang="zh-CN" altLang="en-US" dirty="0" smtClean="0"/>
              <a:t>增长达到极限，逐渐走入新一轮马尔萨斯陷阱</a:t>
            </a:r>
            <a:endParaRPr lang="zh-CN" altLang="en-US" dirty="0"/>
          </a:p>
          <a:p>
            <a:endParaRPr lang="zh-SG" altLang="en-US" dirty="0"/>
          </a:p>
        </p:txBody>
      </p:sp>
    </p:spTree>
    <p:extLst>
      <p:ext uri="{BB962C8B-B14F-4D97-AF65-F5344CB8AC3E}">
        <p14:creationId xmlns:p14="http://schemas.microsoft.com/office/powerpoint/2010/main" val="3064006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一、中世纪</a:t>
            </a:r>
            <a:r>
              <a:rPr lang="en-US" altLang="zh-CN" dirty="0"/>
              <a:t>——</a:t>
            </a:r>
            <a:r>
              <a:rPr lang="zh-CN" altLang="en-US" dirty="0"/>
              <a:t>黑暗的时代？</a:t>
            </a:r>
          </a:p>
        </p:txBody>
      </p:sp>
      <p:sp>
        <p:nvSpPr>
          <p:cNvPr id="3" name="内容占位符 2"/>
          <p:cNvSpPr>
            <a:spLocks noGrp="1"/>
          </p:cNvSpPr>
          <p:nvPr>
            <p:ph idx="1"/>
          </p:nvPr>
        </p:nvSpPr>
        <p:spPr/>
        <p:txBody>
          <a:bodyPr/>
          <a:lstStyle/>
          <a:p>
            <a:r>
              <a:rPr lang="zh-CN" altLang="en-US" dirty="0"/>
              <a:t>基本概念：</a:t>
            </a:r>
            <a:endParaRPr lang="en-US" altLang="zh-CN" dirty="0"/>
          </a:p>
          <a:p>
            <a:pPr lvl="1"/>
            <a:r>
              <a:rPr lang="zh-CN" altLang="en-US" dirty="0"/>
              <a:t>从</a:t>
            </a:r>
            <a:r>
              <a:rPr lang="en-US" altLang="zh-CN" dirty="0"/>
              <a:t>5</a:t>
            </a:r>
            <a:r>
              <a:rPr lang="zh-CN" altLang="en-US" dirty="0"/>
              <a:t>世纪西罗马帝国灭亡到</a:t>
            </a:r>
            <a:r>
              <a:rPr lang="en-US" altLang="zh-CN" dirty="0"/>
              <a:t>15</a:t>
            </a:r>
            <a:r>
              <a:rPr lang="zh-CN" altLang="en-US" dirty="0"/>
              <a:t>世纪文艺复兴之间的一千年</a:t>
            </a:r>
            <a:endParaRPr lang="en-US" altLang="zh-CN" dirty="0"/>
          </a:p>
          <a:p>
            <a:pPr lvl="1"/>
            <a:r>
              <a:rPr lang="zh-CN" altLang="en-US" dirty="0"/>
              <a:t>主要站在西欧视角上</a:t>
            </a:r>
            <a:endParaRPr lang="en-US" altLang="zh-CN" dirty="0"/>
          </a:p>
          <a:p>
            <a:r>
              <a:rPr lang="zh-CN" altLang="en-US" dirty="0"/>
              <a:t>实质：西欧蛮族的文明化（罗马化）</a:t>
            </a:r>
            <a:endParaRPr lang="en-US" altLang="zh-CN" dirty="0"/>
          </a:p>
          <a:p>
            <a:r>
              <a:rPr lang="zh-CN" altLang="en-US" dirty="0"/>
              <a:t>开端：西罗马灭亡</a:t>
            </a:r>
            <a:endParaRPr lang="en-US" altLang="zh-CN" dirty="0"/>
          </a:p>
          <a:p>
            <a:pPr lvl="1"/>
            <a:r>
              <a:rPr lang="zh-CN" altLang="en-US" dirty="0"/>
              <a:t>外部：蛮族入侵（哥特、汪达尔、匈奴）；帝国收缩</a:t>
            </a:r>
            <a:endParaRPr lang="en-US" altLang="zh-CN" dirty="0"/>
          </a:p>
          <a:p>
            <a:pPr lvl="1"/>
            <a:r>
              <a:rPr lang="zh-CN" altLang="en-US" dirty="0"/>
              <a:t>内部：大权旁落于蛮族将领之手</a:t>
            </a:r>
            <a:endParaRPr lang="en-US" altLang="zh-CN" dirty="0"/>
          </a:p>
          <a:p>
            <a:pPr lvl="1"/>
            <a:r>
              <a:rPr lang="en-US" altLang="zh-CN" dirty="0"/>
              <a:t>476</a:t>
            </a:r>
            <a:r>
              <a:rPr lang="zh-CN" altLang="en-US" dirty="0"/>
              <a:t>年日耳曼族大将奥多亚克废帝向东罗马效忠</a:t>
            </a:r>
            <a:endParaRPr lang="en-US" altLang="zh-CN" dirty="0"/>
          </a:p>
          <a:p>
            <a:pPr lvl="1"/>
            <a:r>
              <a:rPr lang="zh-CN" altLang="en-US" dirty="0"/>
              <a:t>东哥特“奉诏讨贼”，入主意大利，西欧蛮族混战开始</a:t>
            </a:r>
            <a:endParaRPr lang="en-US" altLang="zh-CN" dirty="0"/>
          </a:p>
          <a:p>
            <a:endParaRPr lang="zh-SG" altLang="en-US" dirty="0"/>
          </a:p>
          <a:p>
            <a:endParaRPr lang="zh-CN" altLang="en-US" dirty="0"/>
          </a:p>
        </p:txBody>
      </p:sp>
    </p:spTree>
    <p:extLst>
      <p:ext uri="{BB962C8B-B14F-4D97-AF65-F5344CB8AC3E}">
        <p14:creationId xmlns:p14="http://schemas.microsoft.com/office/powerpoint/2010/main" val="10502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SG" altLang="en-US"/>
          </a:p>
        </p:txBody>
      </p:sp>
      <p:sp>
        <p:nvSpPr>
          <p:cNvPr id="3" name="内容占位符 2"/>
          <p:cNvSpPr>
            <a:spLocks noGrp="1"/>
          </p:cNvSpPr>
          <p:nvPr>
            <p:ph idx="1"/>
          </p:nvPr>
        </p:nvSpPr>
        <p:spPr/>
        <p:txBody>
          <a:bodyPr/>
          <a:lstStyle/>
          <a:p>
            <a:endParaRPr lang="zh-SG" altLang="en-US"/>
          </a:p>
        </p:txBody>
      </p:sp>
      <p:pic>
        <p:nvPicPr>
          <p:cNvPr id="4" name="图片 3"/>
          <p:cNvPicPr>
            <a:picLocks noChangeAspect="1"/>
          </p:cNvPicPr>
          <p:nvPr/>
        </p:nvPicPr>
        <p:blipFill rotWithShape="1">
          <a:blip r:embed="rId2"/>
          <a:srcRect t="16688" b="22053"/>
          <a:stretch/>
        </p:blipFill>
        <p:spPr>
          <a:xfrm>
            <a:off x="2063553" y="0"/>
            <a:ext cx="8302349" cy="6858000"/>
          </a:xfrm>
          <a:prstGeom prst="rect">
            <a:avLst/>
          </a:prstGeom>
        </p:spPr>
      </p:pic>
      <p:sp>
        <p:nvSpPr>
          <p:cNvPr id="5" name="文本框 4"/>
          <p:cNvSpPr txBox="1"/>
          <p:nvPr/>
        </p:nvSpPr>
        <p:spPr>
          <a:xfrm>
            <a:off x="3719736" y="5661249"/>
            <a:ext cx="4680520" cy="830997"/>
          </a:xfrm>
          <a:prstGeom prst="rect">
            <a:avLst/>
          </a:prstGeom>
          <a:noFill/>
        </p:spPr>
        <p:txBody>
          <a:bodyPr wrap="square" rtlCol="0">
            <a:spAutoFit/>
          </a:bodyPr>
          <a:lstStyle/>
          <a:p>
            <a:pPr algn="ctr"/>
            <a:r>
              <a:rPr lang="zh-CN" altLang="en-US" sz="2400" b="1" dirty="0">
                <a:solidFill>
                  <a:schemeClr val="bg1"/>
                </a:solidFill>
              </a:rPr>
              <a:t>查士丁尼中兴时期的欧洲</a:t>
            </a:r>
            <a:endParaRPr lang="en-US" altLang="zh-CN" sz="2400" b="1" dirty="0">
              <a:solidFill>
                <a:schemeClr val="bg1"/>
              </a:solidFill>
            </a:endParaRPr>
          </a:p>
          <a:p>
            <a:pPr algn="ctr"/>
            <a:r>
              <a:rPr lang="en-US" altLang="zh-CN" sz="2400" b="1" dirty="0">
                <a:solidFill>
                  <a:schemeClr val="bg1"/>
                </a:solidFill>
              </a:rPr>
              <a:t>527-565</a:t>
            </a:r>
            <a:endParaRPr lang="zh-SG" altLang="en-US" sz="2400" b="1" dirty="0">
              <a:solidFill>
                <a:schemeClr val="bg1"/>
              </a:solidFill>
            </a:endParaRPr>
          </a:p>
        </p:txBody>
      </p:sp>
    </p:spTree>
    <p:extLst>
      <p:ext uri="{BB962C8B-B14F-4D97-AF65-F5344CB8AC3E}">
        <p14:creationId xmlns:p14="http://schemas.microsoft.com/office/powerpoint/2010/main" val="290513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二、中世纪分期（西欧）</a:t>
            </a:r>
            <a:endParaRPr lang="zh-SG" altLang="en-US" dirty="0"/>
          </a:p>
        </p:txBody>
      </p:sp>
      <p:sp>
        <p:nvSpPr>
          <p:cNvPr id="3" name="内容占位符 2"/>
          <p:cNvSpPr>
            <a:spLocks noGrp="1"/>
          </p:cNvSpPr>
          <p:nvPr>
            <p:ph idx="1"/>
          </p:nvPr>
        </p:nvSpPr>
        <p:spPr/>
        <p:txBody>
          <a:bodyPr>
            <a:normAutofit lnSpcReduction="10000"/>
          </a:bodyPr>
          <a:lstStyle/>
          <a:p>
            <a:r>
              <a:rPr lang="zh-CN" altLang="en-US" dirty="0"/>
              <a:t>初期（</a:t>
            </a:r>
            <a:r>
              <a:rPr lang="en-US" altLang="zh-CN" dirty="0"/>
              <a:t>476-800</a:t>
            </a:r>
            <a:r>
              <a:rPr lang="zh-CN" altLang="en-US" dirty="0"/>
              <a:t>）：蛮族小国并起混战</a:t>
            </a:r>
          </a:p>
          <a:p>
            <a:pPr lvl="1"/>
            <a:r>
              <a:rPr lang="zh-CN" altLang="en-US" dirty="0"/>
              <a:t>日耳曼</a:t>
            </a:r>
            <a:r>
              <a:rPr lang="en-US" altLang="zh-CN" dirty="0"/>
              <a:t>-</a:t>
            </a:r>
            <a:r>
              <a:rPr lang="zh-CN" altLang="en-US" dirty="0"/>
              <a:t>高卢</a:t>
            </a:r>
          </a:p>
          <a:p>
            <a:pPr lvl="2"/>
            <a:r>
              <a:rPr lang="zh-CN" altLang="en-US" dirty="0"/>
              <a:t>法兰克王国（</a:t>
            </a:r>
            <a:r>
              <a:rPr lang="en-US" altLang="zh-CN" dirty="0"/>
              <a:t>486</a:t>
            </a:r>
            <a:r>
              <a:rPr lang="zh-CN" altLang="en-US" dirty="0"/>
              <a:t>年）→查理曼帝国（</a:t>
            </a:r>
            <a:r>
              <a:rPr lang="en-US" altLang="zh-CN" dirty="0"/>
              <a:t>800</a:t>
            </a:r>
            <a:r>
              <a:rPr lang="zh-CN" altLang="en-US" dirty="0"/>
              <a:t>年） </a:t>
            </a:r>
          </a:p>
          <a:p>
            <a:pPr lvl="1"/>
            <a:r>
              <a:rPr lang="zh-CN" altLang="en-US" dirty="0"/>
              <a:t>意大利</a:t>
            </a:r>
          </a:p>
          <a:p>
            <a:pPr lvl="2"/>
            <a:r>
              <a:rPr lang="zh-CN" altLang="en-US" dirty="0"/>
              <a:t>东哥特（</a:t>
            </a:r>
            <a:r>
              <a:rPr lang="en-US" altLang="zh-CN" dirty="0"/>
              <a:t>493-553</a:t>
            </a:r>
            <a:r>
              <a:rPr lang="zh-CN" altLang="en-US" dirty="0"/>
              <a:t>）、伦巴第（ </a:t>
            </a:r>
            <a:r>
              <a:rPr lang="en-US" altLang="zh-CN" dirty="0"/>
              <a:t>568-774 </a:t>
            </a:r>
            <a:r>
              <a:rPr lang="zh-CN" altLang="en-US" dirty="0"/>
              <a:t>）、法兰克（中法兰克</a:t>
            </a:r>
            <a:r>
              <a:rPr lang="en-US" altLang="zh-CN" dirty="0"/>
              <a:t>-</a:t>
            </a:r>
            <a:r>
              <a:rPr lang="zh-CN" altLang="en-US" dirty="0"/>
              <a:t>意大利王国，</a:t>
            </a:r>
            <a:r>
              <a:rPr lang="en-US" altLang="zh-CN" dirty="0"/>
              <a:t>843-951</a:t>
            </a:r>
            <a:r>
              <a:rPr lang="zh-CN" altLang="en-US" dirty="0"/>
              <a:t>）</a:t>
            </a:r>
          </a:p>
          <a:p>
            <a:pPr lvl="2"/>
            <a:r>
              <a:rPr lang="zh-CN" altLang="en-US" dirty="0"/>
              <a:t>拜占庭（</a:t>
            </a:r>
            <a:r>
              <a:rPr lang="en-US" altLang="zh-CN" dirty="0"/>
              <a:t>540-847</a:t>
            </a:r>
            <a:r>
              <a:rPr lang="zh-CN" altLang="en-US" dirty="0"/>
              <a:t>）：拉文纳总督区（</a:t>
            </a:r>
            <a:r>
              <a:rPr lang="en-US" altLang="zh-CN" dirty="0"/>
              <a:t>584-751</a:t>
            </a:r>
            <a:r>
              <a:rPr lang="zh-CN" altLang="en-US" dirty="0"/>
              <a:t>）</a:t>
            </a:r>
          </a:p>
          <a:p>
            <a:pPr lvl="1"/>
            <a:r>
              <a:rPr lang="zh-CN" altLang="en-US" dirty="0"/>
              <a:t>西班牙</a:t>
            </a:r>
          </a:p>
          <a:p>
            <a:pPr lvl="2"/>
            <a:r>
              <a:rPr lang="zh-CN" altLang="en-US" dirty="0"/>
              <a:t>汪达尔（</a:t>
            </a:r>
            <a:r>
              <a:rPr lang="en-US" altLang="zh-CN" dirty="0"/>
              <a:t>409-429</a:t>
            </a:r>
            <a:r>
              <a:rPr lang="zh-CN" altLang="en-US" dirty="0"/>
              <a:t>）、西哥特（</a:t>
            </a:r>
            <a:r>
              <a:rPr lang="en-US" altLang="zh-CN" dirty="0"/>
              <a:t>429-714</a:t>
            </a:r>
            <a:r>
              <a:rPr lang="zh-CN" altLang="en-US" dirty="0"/>
              <a:t>）、阿拉伯占领（收复失地运动，</a:t>
            </a:r>
            <a:r>
              <a:rPr lang="en-US" altLang="zh-CN" dirty="0"/>
              <a:t>718-1492</a:t>
            </a:r>
            <a:r>
              <a:rPr lang="zh-CN" altLang="en-US" dirty="0"/>
              <a:t>）</a:t>
            </a:r>
          </a:p>
          <a:p>
            <a:pPr lvl="1"/>
            <a:r>
              <a:rPr lang="zh-CN" altLang="en-US" dirty="0"/>
              <a:t>不列颠：央格鲁</a:t>
            </a:r>
            <a:r>
              <a:rPr lang="en-US" altLang="zh-CN" dirty="0"/>
              <a:t>-</a:t>
            </a:r>
            <a:r>
              <a:rPr lang="zh-CN" altLang="en-US" dirty="0"/>
              <a:t>撒克逊人（</a:t>
            </a:r>
            <a:r>
              <a:rPr lang="en-US" altLang="zh-CN" dirty="0"/>
              <a:t>5</a:t>
            </a:r>
            <a:r>
              <a:rPr lang="zh-CN" altLang="en-US" dirty="0"/>
              <a:t>世纪初）</a:t>
            </a:r>
          </a:p>
          <a:p>
            <a:endParaRPr lang="zh-SG" altLang="en-US" dirty="0"/>
          </a:p>
        </p:txBody>
      </p:sp>
    </p:spTree>
    <p:extLst>
      <p:ext uri="{BB962C8B-B14F-4D97-AF65-F5344CB8AC3E}">
        <p14:creationId xmlns:p14="http://schemas.microsoft.com/office/powerpoint/2010/main" val="3152956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二、中世纪分期（西欧）</a:t>
            </a:r>
          </a:p>
        </p:txBody>
      </p:sp>
      <p:sp>
        <p:nvSpPr>
          <p:cNvPr id="3" name="内容占位符 2"/>
          <p:cNvSpPr>
            <a:spLocks noGrp="1"/>
          </p:cNvSpPr>
          <p:nvPr>
            <p:ph idx="1"/>
          </p:nvPr>
        </p:nvSpPr>
        <p:spPr/>
        <p:txBody>
          <a:bodyPr/>
          <a:lstStyle/>
          <a:p>
            <a:r>
              <a:rPr lang="zh-CN" altLang="en-US" dirty="0"/>
              <a:t>中前期（</a:t>
            </a:r>
            <a:r>
              <a:rPr lang="en-US" altLang="zh-CN" dirty="0"/>
              <a:t>800-962</a:t>
            </a:r>
            <a:r>
              <a:rPr lang="zh-CN" altLang="en-US" dirty="0"/>
              <a:t>）：新秩序的建立</a:t>
            </a:r>
            <a:endParaRPr lang="en-US" altLang="zh-CN" dirty="0"/>
          </a:p>
          <a:p>
            <a:pPr lvl="1"/>
            <a:r>
              <a:rPr lang="zh-CN" altLang="en-US" dirty="0"/>
              <a:t>查理曼帝国建立（加洛林王朝）</a:t>
            </a:r>
            <a:endParaRPr lang="en-US" altLang="zh-CN" dirty="0"/>
          </a:p>
          <a:p>
            <a:pPr lvl="2"/>
            <a:r>
              <a:rPr lang="zh-CN" altLang="en-US" dirty="0"/>
              <a:t>丕平篡位（法兰克王国墨洛温王朝宫相，</a:t>
            </a:r>
            <a:r>
              <a:rPr lang="en-US" altLang="zh-CN" dirty="0"/>
              <a:t>751</a:t>
            </a:r>
            <a:r>
              <a:rPr lang="zh-CN" altLang="en-US" dirty="0"/>
              <a:t>年）</a:t>
            </a:r>
            <a:endParaRPr lang="en-US" altLang="zh-CN" dirty="0"/>
          </a:p>
          <a:p>
            <a:pPr lvl="2"/>
            <a:r>
              <a:rPr lang="zh-CN" altLang="en-US" dirty="0"/>
              <a:t>丕平之子查理曼加冕（</a:t>
            </a:r>
            <a:r>
              <a:rPr lang="en-US" altLang="zh-CN" dirty="0"/>
              <a:t>800</a:t>
            </a:r>
            <a:r>
              <a:rPr lang="zh-CN" altLang="en-US" dirty="0"/>
              <a:t>年）</a:t>
            </a:r>
            <a:endParaRPr lang="en-US" altLang="zh-CN" dirty="0"/>
          </a:p>
          <a:p>
            <a:pPr lvl="1"/>
            <a:r>
              <a:rPr lang="zh-CN" altLang="en-US" dirty="0"/>
              <a:t>文化：加洛林复兴（日耳曼人的文明化）</a:t>
            </a:r>
            <a:endParaRPr lang="en-US" altLang="zh-CN" dirty="0"/>
          </a:p>
          <a:p>
            <a:pPr lvl="1"/>
            <a:r>
              <a:rPr lang="zh-CN" altLang="en-US" dirty="0"/>
              <a:t>制度：查理</a:t>
            </a:r>
            <a:r>
              <a:rPr lang="en-US" altLang="zh-CN" dirty="0"/>
              <a:t>·</a:t>
            </a:r>
            <a:r>
              <a:rPr lang="zh-CN" altLang="en-US" dirty="0"/>
              <a:t>马特（丕平之父）改革（</a:t>
            </a:r>
            <a:r>
              <a:rPr lang="en-US" altLang="zh-CN" dirty="0"/>
              <a:t>8</a:t>
            </a:r>
            <a:r>
              <a:rPr lang="zh-CN" altLang="en-US" dirty="0"/>
              <a:t>世纪前期）</a:t>
            </a:r>
            <a:endParaRPr lang="en-US" altLang="zh-CN" dirty="0"/>
          </a:p>
          <a:p>
            <a:pPr lvl="2"/>
            <a:r>
              <a:rPr lang="zh-CN" altLang="en-US" dirty="0"/>
              <a:t>军事：重骑兵成为主力兵种；重骑兵小方阵冲锋成为主要战术（为对抗来自西班牙的阿拉伯人）</a:t>
            </a:r>
            <a:endParaRPr lang="en-US" altLang="zh-CN" dirty="0"/>
          </a:p>
          <a:p>
            <a:pPr lvl="2"/>
            <a:r>
              <a:rPr lang="zh-CN" altLang="en-US" dirty="0"/>
              <a:t>政治</a:t>
            </a:r>
            <a:r>
              <a:rPr lang="en-US" altLang="zh-CN" dirty="0"/>
              <a:t>/</a:t>
            </a:r>
            <a:r>
              <a:rPr lang="zh-CN" altLang="en-US" dirty="0"/>
              <a:t>经济：采邑制（早期及身而止，后渐成世袭）</a:t>
            </a:r>
          </a:p>
        </p:txBody>
      </p:sp>
    </p:spTree>
    <p:extLst>
      <p:ext uri="{BB962C8B-B14F-4D97-AF65-F5344CB8AC3E}">
        <p14:creationId xmlns:p14="http://schemas.microsoft.com/office/powerpoint/2010/main" val="1414044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二、中世纪分期（西欧）</a:t>
            </a:r>
          </a:p>
        </p:txBody>
      </p:sp>
      <p:sp>
        <p:nvSpPr>
          <p:cNvPr id="3" name="内容占位符 2"/>
          <p:cNvSpPr>
            <a:spLocks noGrp="1"/>
          </p:cNvSpPr>
          <p:nvPr>
            <p:ph idx="1"/>
          </p:nvPr>
        </p:nvSpPr>
        <p:spPr>
          <a:xfrm>
            <a:off x="1219200" y="1628800"/>
            <a:ext cx="10363200" cy="5229200"/>
          </a:xfrm>
        </p:spPr>
        <p:txBody>
          <a:bodyPr>
            <a:normAutofit lnSpcReduction="10000"/>
          </a:bodyPr>
          <a:lstStyle/>
          <a:p>
            <a:pPr lvl="1"/>
            <a:r>
              <a:rPr lang="zh-CN" altLang="en-US" dirty="0"/>
              <a:t>新地缘格局：查理曼帝国的分裂（</a:t>
            </a:r>
            <a:r>
              <a:rPr lang="en-US" altLang="zh-CN" dirty="0"/>
              <a:t>840</a:t>
            </a:r>
            <a:r>
              <a:rPr lang="zh-CN" altLang="en-US" dirty="0"/>
              <a:t>年）</a:t>
            </a:r>
          </a:p>
          <a:p>
            <a:pPr lvl="2"/>
            <a:r>
              <a:rPr lang="zh-CN" altLang="en-US" dirty="0"/>
              <a:t>西法兰克：原罗马高卢省大部，罗马化程度较深</a:t>
            </a:r>
          </a:p>
          <a:p>
            <a:pPr lvl="2"/>
            <a:r>
              <a:rPr lang="zh-CN" altLang="en-US" dirty="0"/>
              <a:t>中法兰克：进一步分裂，沦为四战之地</a:t>
            </a:r>
          </a:p>
          <a:p>
            <a:pPr lvl="3"/>
            <a:r>
              <a:rPr lang="zh-CN" altLang="en-US" dirty="0"/>
              <a:t>意大利王国、勃艮第王国、洛林王国</a:t>
            </a:r>
          </a:p>
          <a:p>
            <a:pPr lvl="2"/>
            <a:r>
              <a:rPr lang="zh-CN" altLang="en-US" dirty="0"/>
              <a:t>东法兰克：日耳曼故地</a:t>
            </a:r>
          </a:p>
          <a:p>
            <a:pPr lvl="1"/>
            <a:r>
              <a:rPr lang="zh-CN" altLang="en-US" dirty="0"/>
              <a:t>从法兰克帝国到神圣罗马帝国</a:t>
            </a:r>
          </a:p>
          <a:p>
            <a:pPr lvl="2"/>
            <a:r>
              <a:rPr lang="zh-CN" altLang="en-US" dirty="0"/>
              <a:t>加洛林绝嗣</a:t>
            </a:r>
            <a:endParaRPr lang="en-US" altLang="zh-CN" dirty="0"/>
          </a:p>
          <a:p>
            <a:pPr lvl="3"/>
            <a:r>
              <a:rPr lang="zh-CN" altLang="en-US" dirty="0"/>
              <a:t>胖子查理（查理三世，查理曼重孙）的短暂统一与被废（</a:t>
            </a:r>
            <a:r>
              <a:rPr lang="en-US" altLang="zh-CN" dirty="0"/>
              <a:t>887</a:t>
            </a:r>
            <a:r>
              <a:rPr lang="zh-CN" altLang="en-US" dirty="0"/>
              <a:t>）</a:t>
            </a:r>
            <a:endParaRPr lang="en-US" altLang="zh-CN" dirty="0"/>
          </a:p>
          <a:p>
            <a:pPr lvl="4"/>
            <a:r>
              <a:rPr lang="zh-CN" altLang="en-US" dirty="0"/>
              <a:t>阿努尔夫（查理之侄）继任皇帝和东法兰克、洛林国王（</a:t>
            </a:r>
            <a:r>
              <a:rPr lang="en-US" altLang="zh-CN" dirty="0"/>
              <a:t>911</a:t>
            </a:r>
            <a:r>
              <a:rPr lang="zh-CN" altLang="en-US" dirty="0"/>
              <a:t>绝嗣）</a:t>
            </a:r>
            <a:endParaRPr lang="en-US" altLang="zh-CN" dirty="0"/>
          </a:p>
          <a:p>
            <a:pPr lvl="4"/>
            <a:r>
              <a:rPr lang="zh-CN" altLang="en-US" dirty="0"/>
              <a:t>西法兰克、意大利、上、下勃艮第独立</a:t>
            </a:r>
            <a:endParaRPr lang="en-US" altLang="zh-CN" dirty="0"/>
          </a:p>
          <a:p>
            <a:pPr lvl="5"/>
            <a:r>
              <a:rPr lang="zh-CN" altLang="en-US" dirty="0"/>
              <a:t>西法兰克（法国） ：</a:t>
            </a:r>
            <a:r>
              <a:rPr lang="zh-SG" altLang="en-US" dirty="0"/>
              <a:t>加洛林</a:t>
            </a:r>
            <a:r>
              <a:rPr lang="zh-CN" altLang="en-US" dirty="0"/>
              <a:t>数次复辟，</a:t>
            </a:r>
            <a:r>
              <a:rPr lang="en-US" altLang="zh-CN" dirty="0"/>
              <a:t>987</a:t>
            </a:r>
            <a:r>
              <a:rPr lang="zh-CN" altLang="en-US" dirty="0"/>
              <a:t>年归于卡佩王朝</a:t>
            </a:r>
            <a:endParaRPr lang="en-US" altLang="zh-CN" dirty="0"/>
          </a:p>
          <a:p>
            <a:pPr lvl="5"/>
            <a:r>
              <a:rPr lang="zh-CN" altLang="en-US" dirty="0"/>
              <a:t>意大利：查理曼孙女之子贝伦加尔（胖子查理的宠臣）自立，后成为加洛林一系最后一位正式加冕的皇帝（</a:t>
            </a:r>
            <a:r>
              <a:rPr lang="en-US" altLang="zh-CN" dirty="0"/>
              <a:t>915-925</a:t>
            </a:r>
            <a:r>
              <a:rPr lang="zh-CN" altLang="en-US" dirty="0"/>
              <a:t>年在位）</a:t>
            </a:r>
            <a:endParaRPr lang="en-US" altLang="zh-CN" dirty="0"/>
          </a:p>
          <a:p>
            <a:pPr lvl="2"/>
            <a:r>
              <a:rPr lang="zh-CN" altLang="en-US" dirty="0"/>
              <a:t>奥托（东法兰克国王）加冕（</a:t>
            </a:r>
            <a:r>
              <a:rPr lang="en-US" altLang="zh-CN" dirty="0"/>
              <a:t>962</a:t>
            </a:r>
            <a:r>
              <a:rPr lang="zh-CN" altLang="en-US" dirty="0"/>
              <a:t>）</a:t>
            </a:r>
            <a:endParaRPr lang="zh-SG" altLang="en-US" dirty="0"/>
          </a:p>
          <a:p>
            <a:endParaRPr lang="zh-CN" altLang="en-US" dirty="0"/>
          </a:p>
        </p:txBody>
      </p:sp>
    </p:spTree>
    <p:extLst>
      <p:ext uri="{BB962C8B-B14F-4D97-AF65-F5344CB8AC3E}">
        <p14:creationId xmlns:p14="http://schemas.microsoft.com/office/powerpoint/2010/main" val="124519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2671" y="0"/>
            <a:ext cx="10384970" cy="6858000"/>
          </a:xfrm>
        </p:spPr>
      </p:pic>
    </p:spTree>
    <p:extLst>
      <p:ext uri="{BB962C8B-B14F-4D97-AF65-F5344CB8AC3E}">
        <p14:creationId xmlns:p14="http://schemas.microsoft.com/office/powerpoint/2010/main" val="33322050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二、中世纪分期（西欧）</a:t>
            </a:r>
            <a:endParaRPr lang="zh-SG" altLang="en-US" dirty="0"/>
          </a:p>
        </p:txBody>
      </p:sp>
      <p:sp>
        <p:nvSpPr>
          <p:cNvPr id="3" name="内容占位符 2"/>
          <p:cNvSpPr>
            <a:spLocks noGrp="1"/>
          </p:cNvSpPr>
          <p:nvPr>
            <p:ph idx="1"/>
          </p:nvPr>
        </p:nvSpPr>
        <p:spPr>
          <a:xfrm>
            <a:off x="1219200" y="1556792"/>
            <a:ext cx="10925472" cy="5112568"/>
          </a:xfrm>
        </p:spPr>
        <p:txBody>
          <a:bodyPr>
            <a:normAutofit/>
          </a:bodyPr>
          <a:lstStyle/>
          <a:p>
            <a:r>
              <a:rPr lang="zh-CN" altLang="en-US" dirty="0"/>
              <a:t>中后期（</a:t>
            </a:r>
            <a:r>
              <a:rPr lang="en-US" altLang="zh-CN" dirty="0"/>
              <a:t>962-1300</a:t>
            </a:r>
            <a:r>
              <a:rPr lang="zh-CN" altLang="en-US" dirty="0"/>
              <a:t>）：中世纪盛世</a:t>
            </a:r>
            <a:endParaRPr lang="en-US" altLang="zh-CN" dirty="0"/>
          </a:p>
          <a:p>
            <a:pPr lvl="1"/>
            <a:r>
              <a:rPr lang="zh-CN" altLang="en-US" dirty="0" smtClean="0"/>
              <a:t>新稳态的形成：欧洲“封建”秩序的稳定与完善</a:t>
            </a:r>
            <a:endParaRPr lang="en-US" altLang="zh-CN" dirty="0" smtClean="0"/>
          </a:p>
          <a:p>
            <a:pPr lvl="2"/>
            <a:r>
              <a:rPr lang="zh-CN" altLang="en-US" dirty="0" smtClean="0"/>
              <a:t>势力格局：神圣罗马帝国（日耳曼王国</a:t>
            </a:r>
            <a:r>
              <a:rPr lang="en-US" altLang="zh-CN" dirty="0" smtClean="0"/>
              <a:t>+</a:t>
            </a:r>
            <a:r>
              <a:rPr lang="zh-CN" altLang="en-US" dirty="0" smtClean="0"/>
              <a:t>意大利王国）、法国</a:t>
            </a:r>
            <a:r>
              <a:rPr lang="en-US" altLang="zh-CN" dirty="0" smtClean="0"/>
              <a:t>-</a:t>
            </a:r>
            <a:r>
              <a:rPr lang="zh-CN" altLang="en-US" dirty="0" smtClean="0"/>
              <a:t>英国、教廷</a:t>
            </a:r>
            <a:endParaRPr lang="en-US" altLang="zh-CN" dirty="0" smtClean="0"/>
          </a:p>
          <a:p>
            <a:pPr lvl="2"/>
            <a:r>
              <a:rPr lang="zh-CN" altLang="en-US" dirty="0" smtClean="0"/>
              <a:t>制度：皇帝的产生方式与地位、地方领主与主君间的关系、教会的地位</a:t>
            </a:r>
            <a:endParaRPr lang="en-US" altLang="zh-CN" dirty="0" smtClean="0"/>
          </a:p>
          <a:p>
            <a:pPr lvl="1"/>
            <a:r>
              <a:rPr lang="zh-CN" altLang="en-US" dirty="0" smtClean="0"/>
              <a:t>发展、进步与扩张：政治稳定与治理手段娴熟化的红利</a:t>
            </a:r>
            <a:endParaRPr lang="en-US" altLang="zh-CN" dirty="0"/>
          </a:p>
          <a:p>
            <a:pPr lvl="2"/>
            <a:r>
              <a:rPr lang="zh-CN" altLang="en-US" dirty="0" smtClean="0"/>
              <a:t>经济增长与人口增加</a:t>
            </a:r>
            <a:endParaRPr lang="en-US" altLang="zh-CN" dirty="0" smtClean="0"/>
          </a:p>
          <a:p>
            <a:pPr lvl="2"/>
            <a:r>
              <a:rPr lang="zh-CN" altLang="en-US" dirty="0" smtClean="0"/>
              <a:t>文明的进步：技术进步（本土创新与东方知识传入</a:t>
            </a:r>
            <a:r>
              <a:rPr lang="zh-CN" altLang="en-US" dirty="0"/>
              <a:t>）、十二世纪复兴</a:t>
            </a:r>
            <a:endParaRPr lang="en-US" altLang="zh-CN" dirty="0" smtClean="0"/>
          </a:p>
          <a:p>
            <a:pPr lvl="2"/>
            <a:r>
              <a:rPr lang="zh-CN" altLang="en-US" dirty="0" smtClean="0"/>
              <a:t>扩张</a:t>
            </a:r>
            <a:endParaRPr lang="en-US" altLang="zh-CN" dirty="0" smtClean="0"/>
          </a:p>
          <a:p>
            <a:pPr lvl="3"/>
            <a:r>
              <a:rPr lang="zh-CN" altLang="en-US" dirty="0" smtClean="0"/>
              <a:t>经济利益的扩张：商业繁荣与对外贸易的发展</a:t>
            </a:r>
            <a:r>
              <a:rPr lang="zh-CN" altLang="en-US" dirty="0" smtClean="0">
                <a:latin typeface="Calibri" panose="020F0502020204030204" pitchFamily="34" charset="0"/>
              </a:rPr>
              <a:t>→</a:t>
            </a:r>
            <a:r>
              <a:rPr lang="zh-CN" altLang="en-US" dirty="0" smtClean="0"/>
              <a:t>自由城市的兴起</a:t>
            </a:r>
            <a:endParaRPr lang="en-US" altLang="zh-CN" dirty="0" smtClean="0"/>
          </a:p>
          <a:p>
            <a:pPr lvl="3"/>
            <a:r>
              <a:rPr lang="zh-CN" altLang="en-US" dirty="0" smtClean="0"/>
              <a:t>十字军</a:t>
            </a:r>
            <a:r>
              <a:rPr lang="zh-CN" altLang="en-US" dirty="0"/>
              <a:t>东征（</a:t>
            </a:r>
            <a:r>
              <a:rPr lang="en-US" altLang="zh-CN" dirty="0"/>
              <a:t>1096-1291</a:t>
            </a:r>
            <a:r>
              <a:rPr lang="zh-CN" altLang="en-US" dirty="0" smtClean="0"/>
              <a:t>）：</a:t>
            </a:r>
            <a:endParaRPr lang="en-US" altLang="zh-CN" dirty="0" smtClean="0"/>
          </a:p>
          <a:p>
            <a:pPr lvl="4"/>
            <a:r>
              <a:rPr lang="zh-CN" altLang="en-US" dirty="0" smtClean="0"/>
              <a:t>上升中的经济力量</a:t>
            </a:r>
            <a:r>
              <a:rPr lang="zh-CN" altLang="en-US" dirty="0" smtClean="0">
                <a:latin typeface="Calibri" panose="020F0502020204030204" pitchFamily="34" charset="0"/>
              </a:rPr>
              <a:t>→</a:t>
            </a:r>
            <a:r>
              <a:rPr lang="zh-CN" altLang="en-US" dirty="0" smtClean="0"/>
              <a:t>扩张野心（领土扩张、意识形态扩张）；释放人口</a:t>
            </a:r>
            <a:r>
              <a:rPr lang="en-US" altLang="zh-CN" dirty="0" smtClean="0"/>
              <a:t>-</a:t>
            </a:r>
            <a:r>
              <a:rPr lang="zh-CN" altLang="en-US" dirty="0" smtClean="0"/>
              <a:t>资源压力</a:t>
            </a:r>
            <a:endParaRPr lang="zh-SG" altLang="en-US" dirty="0"/>
          </a:p>
        </p:txBody>
      </p:sp>
    </p:spTree>
    <p:extLst>
      <p:ext uri="{BB962C8B-B14F-4D97-AF65-F5344CB8AC3E}">
        <p14:creationId xmlns:p14="http://schemas.microsoft.com/office/powerpoint/2010/main" val="2902044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穿越">
  <a:themeElements>
    <a:clrScheme name="穿越">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穿越">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穿越">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7605</TotalTime>
  <Words>2276</Words>
  <Application>Microsoft Office PowerPoint</Application>
  <PresentationFormat>宽屏</PresentationFormat>
  <Paragraphs>223</Paragraphs>
  <Slides>26</Slides>
  <Notes>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26</vt:i4>
      </vt:variant>
    </vt:vector>
  </HeadingPairs>
  <TitlesOfParts>
    <vt:vector size="37" baseType="lpstr">
      <vt:lpstr>等线</vt:lpstr>
      <vt:lpstr>华文楷体</vt:lpstr>
      <vt:lpstr>宋体</vt:lpstr>
      <vt:lpstr>Arial Narrow</vt:lpstr>
      <vt:lpstr>Calibri</vt:lpstr>
      <vt:lpstr>Consolas</vt:lpstr>
      <vt:lpstr>Corbel</vt:lpstr>
      <vt:lpstr>Wingdings</vt:lpstr>
      <vt:lpstr>Wingdings 2</vt:lpstr>
      <vt:lpstr>Wingdings 3</vt:lpstr>
      <vt:lpstr>穿越</vt:lpstr>
      <vt:lpstr>全球史 第六讲 中世纪</vt:lpstr>
      <vt:lpstr>关于这门课</vt:lpstr>
      <vt:lpstr>一、中世纪——黑暗的时代？</vt:lpstr>
      <vt:lpstr>PowerPoint 演示文稿</vt:lpstr>
      <vt:lpstr>二、中世纪分期（西欧）</vt:lpstr>
      <vt:lpstr>二、中世纪分期（西欧）</vt:lpstr>
      <vt:lpstr>二、中世纪分期（西欧）</vt:lpstr>
      <vt:lpstr>PowerPoint 演示文稿</vt:lpstr>
      <vt:lpstr>二、中世纪分期（西欧）</vt:lpstr>
      <vt:lpstr>二、中世纪分期（西欧）</vt:lpstr>
      <vt:lpstr>三、西欧以外的世界</vt:lpstr>
      <vt:lpstr>PowerPoint 演示文稿</vt:lpstr>
      <vt:lpstr>三、西欧以外的世界</vt:lpstr>
      <vt:lpstr>三、西欧以外的世界</vt:lpstr>
      <vt:lpstr>PowerPoint 演示文稿</vt:lpstr>
      <vt:lpstr>三、西欧以外的世界</vt:lpstr>
      <vt:lpstr>四、西欧的蛮族化与封建化</vt:lpstr>
      <vt:lpstr>四、西欧的蛮族化与封建化</vt:lpstr>
      <vt:lpstr>五、中世纪后期欧洲政治版图</vt:lpstr>
      <vt:lpstr>五、中世纪后期欧洲政治版图</vt:lpstr>
      <vt:lpstr>五、中世纪后期欧洲政治版图</vt:lpstr>
      <vt:lpstr>六、罗马教廷权力的膨胀</vt:lpstr>
      <vt:lpstr>六、罗马教廷权力的膨胀</vt:lpstr>
      <vt:lpstr>七、十字军东征(1096-1291)</vt:lpstr>
      <vt:lpstr>八、十二世纪复兴</vt:lpstr>
      <vt:lpstr>八、十二世纪复兴</vt:lpstr>
    </vt:vector>
  </TitlesOfParts>
  <Company>Founder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物理学与人类文明 第三讲 罗马帝国与基督教</dc:title>
  <dc:creator>Jean</dc:creator>
  <cp:lastModifiedBy>苏湛</cp:lastModifiedBy>
  <cp:revision>495</cp:revision>
  <dcterms:created xsi:type="dcterms:W3CDTF">2016-03-22T19:03:09Z</dcterms:created>
  <dcterms:modified xsi:type="dcterms:W3CDTF">2020-03-01T14:59:46Z</dcterms:modified>
</cp:coreProperties>
</file>